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4" name="Wendy St. John"/>
  <p:cmAuthor clrIdx="1" id="1" initials="" lastIdx="1" name="Rochelle Gutierrez"/>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7DB0ABF-2611-4AA2-A78C-9F9BF82DDFF9}">
  <a:tblStyle styleId="{37DB0ABF-2611-4AA2-A78C-9F9BF82DDFF9}"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D755674-A51F-4C5B-B74E-5013B2CDC93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notesMaster" Target="notesMasters/notesMaster1.xml"/><Relationship Id="rId8"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11-22T03:01:44.438">
    <p:pos x="196" y="752"/>
    <p:text>I created slides for these crops, by putting the following prompt into ChatGPT: What I would like is: original native geographic region; where they are grown today; an interesting fact about how they are cultivated by humans; and some interesting ecological interaction that they have with some other species. The crops are: potatoes, corn, wheat, rice, and acorns. (With acorns, please focus on California).</p:text>
  </p:cm>
  <p:cm authorId="0" idx="2" dt="2025-11-22T03:02:51.253">
    <p:pos x="196" y="852"/>
    <p:text>I'm sure you will want to tweak/customize these for the lesson, and maybe fact-check if there's anything that doesn't seem right.</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5-11-22T03:05:02.627">
    <p:pos x="271" y="360"/>
    <p:text>I love this because it's really important from an Indigenous perspective and will be able to position some students as experts on those in a way that might not map easily onto "biology" class.</p:text>
  </p:cm>
  <p:cm authorId="0" idx="3" dt="2025-11-22T03:04:45.751">
    <p:pos x="271" y="360"/>
    <p:text>_Marked as resolved_</p:text>
  </p:cm>
  <p:cm authorId="0" idx="4" dt="2025-11-22T03:05:02.627">
    <p:pos x="271" y="360"/>
    <p:text>_Re-opened_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lickr.com/photos/14868775@N07/5221303130" TargetMode="External"/><Relationship Id="rId3" Type="http://schemas.openxmlformats.org/officeDocument/2006/relationships/hyperlink" Target="https://www.flickr.com/photos/14868775@N07" TargetMode="External"/><Relationship Id="rId4" Type="http://schemas.openxmlformats.org/officeDocument/2006/relationships/hyperlink" Target="https://creativecommons.org/licenses/by-sa/2.0/?ref=openverse"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a831027af1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a831027af1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a9999e41a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a9999e41a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98ebf6921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98ebf6921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Photo credits: </a:t>
            </a:r>
            <a:r>
              <a:rPr lang="en" sz="1050">
                <a:solidFill>
                  <a:srgbClr val="232323"/>
                </a:solidFill>
                <a:highlight>
                  <a:srgbClr val="FFFFFF"/>
                </a:highlight>
              </a:rPr>
              <a:t>"</a:t>
            </a:r>
            <a:r>
              <a:rPr lang="en" sz="1050" u="sng">
                <a:solidFill>
                  <a:srgbClr val="AD1F85"/>
                </a:solidFill>
                <a:highlight>
                  <a:srgbClr val="FFFFFF"/>
                </a:highlight>
                <a:hlinkClick r:id="rId2">
                  <a:extLst>
                    <a:ext uri="{A12FA001-AC4F-418D-AE19-62706E023703}">
                      <ahyp:hlinkClr val="tx"/>
                    </a:ext>
                  </a:extLst>
                </a:hlinkClick>
              </a:rPr>
              <a:t>Crop Fields</a:t>
            </a:r>
            <a:r>
              <a:rPr lang="en" sz="1050">
                <a:solidFill>
                  <a:srgbClr val="232323"/>
                </a:solidFill>
                <a:highlight>
                  <a:srgbClr val="FFFFFF"/>
                </a:highlight>
              </a:rPr>
              <a:t>" by </a:t>
            </a:r>
            <a:r>
              <a:rPr lang="en" sz="1050" u="sng">
                <a:solidFill>
                  <a:srgbClr val="AD1F85"/>
                </a:solidFill>
                <a:highlight>
                  <a:srgbClr val="FFFFFF"/>
                </a:highlight>
                <a:hlinkClick r:id="rId3">
                  <a:extLst>
                    <a:ext uri="{A12FA001-AC4F-418D-AE19-62706E023703}">
                      <ahyp:hlinkClr val="tx"/>
                    </a:ext>
                  </a:extLst>
                </a:hlinkClick>
              </a:rPr>
              <a:t>MrHicks46</a:t>
            </a:r>
            <a:r>
              <a:rPr lang="en" sz="1050">
                <a:solidFill>
                  <a:srgbClr val="232323"/>
                </a:solidFill>
                <a:highlight>
                  <a:srgbClr val="FFFFFF"/>
                </a:highlight>
              </a:rPr>
              <a:t> is licensed under </a:t>
            </a:r>
            <a:r>
              <a:rPr lang="en" sz="1050" u="sng">
                <a:solidFill>
                  <a:srgbClr val="AD1F85"/>
                </a:solidFill>
                <a:highlight>
                  <a:srgbClr val="FFFFFF"/>
                </a:highlight>
                <a:hlinkClick r:id="rId4">
                  <a:extLst>
                    <a:ext uri="{A12FA001-AC4F-418D-AE19-62706E023703}">
                      <ahyp:hlinkClr val="tx"/>
                    </a:ext>
                  </a:extLst>
                </a:hlinkClick>
              </a:rPr>
              <a:t>CC BY-SA 2.0</a:t>
            </a:r>
            <a:r>
              <a:rPr lang="en" sz="1050">
                <a:solidFill>
                  <a:srgbClr val="232323"/>
                </a:solidFill>
                <a:highlight>
                  <a:srgbClr val="FFFFFF"/>
                </a:highlight>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a831027af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a831027af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Photo credits: </a:t>
            </a:r>
            <a:r>
              <a:rPr lang="en" sz="1050">
                <a:solidFill>
                  <a:srgbClr val="232323"/>
                </a:solidFill>
                <a:highlight>
                  <a:srgbClr val="FFFFFF"/>
                </a:highlight>
              </a:rPr>
              <a:t>"</a:t>
            </a:r>
            <a:r>
              <a:rPr lang="en" sz="1050" u="sng">
                <a:solidFill>
                  <a:srgbClr val="AD1F85"/>
                </a:solidFill>
                <a:highlight>
                  <a:srgbClr val="FFFFFF"/>
                </a:highlight>
                <a:hlinkClick r:id="rId2">
                  <a:extLst>
                    <a:ext uri="{A12FA001-AC4F-418D-AE19-62706E023703}">
                      <ahyp:hlinkClr val="tx"/>
                    </a:ext>
                  </a:extLst>
                </a:hlinkClick>
              </a:rPr>
              <a:t>Crop Fields</a:t>
            </a:r>
            <a:r>
              <a:rPr lang="en" sz="1050">
                <a:solidFill>
                  <a:srgbClr val="232323"/>
                </a:solidFill>
                <a:highlight>
                  <a:srgbClr val="FFFFFF"/>
                </a:highlight>
              </a:rPr>
              <a:t>" by </a:t>
            </a:r>
            <a:r>
              <a:rPr lang="en" sz="1050" u="sng">
                <a:solidFill>
                  <a:srgbClr val="AD1F85"/>
                </a:solidFill>
                <a:highlight>
                  <a:srgbClr val="FFFFFF"/>
                </a:highlight>
                <a:hlinkClick r:id="rId3">
                  <a:extLst>
                    <a:ext uri="{A12FA001-AC4F-418D-AE19-62706E023703}">
                      <ahyp:hlinkClr val="tx"/>
                    </a:ext>
                  </a:extLst>
                </a:hlinkClick>
              </a:rPr>
              <a:t>MrHicks46</a:t>
            </a:r>
            <a:r>
              <a:rPr lang="en" sz="1050">
                <a:solidFill>
                  <a:srgbClr val="232323"/>
                </a:solidFill>
                <a:highlight>
                  <a:srgbClr val="FFFFFF"/>
                </a:highlight>
              </a:rPr>
              <a:t> is licensed under </a:t>
            </a:r>
            <a:r>
              <a:rPr lang="en" sz="1050" u="sng">
                <a:solidFill>
                  <a:srgbClr val="AD1F85"/>
                </a:solidFill>
                <a:highlight>
                  <a:srgbClr val="FFFFFF"/>
                </a:highlight>
                <a:hlinkClick r:id="rId4">
                  <a:extLst>
                    <a:ext uri="{A12FA001-AC4F-418D-AE19-62706E023703}">
                      <ahyp:hlinkClr val="tx"/>
                    </a:ext>
                  </a:extLst>
                </a:hlinkClick>
              </a:rPr>
              <a:t>CC BY-SA 2.0</a:t>
            </a:r>
            <a:r>
              <a:rPr lang="en" sz="1050">
                <a:solidFill>
                  <a:srgbClr val="232323"/>
                </a:solidFill>
                <a:highlight>
                  <a:srgbClr val="FFFFFF"/>
                </a:highlight>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a831027af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a831027af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a831027af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a831027af1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Photo credits: </a:t>
            </a:r>
            <a:r>
              <a:rPr lang="en" sz="1050">
                <a:solidFill>
                  <a:srgbClr val="232323"/>
                </a:solidFill>
                <a:highlight>
                  <a:srgbClr val="FFFFFF"/>
                </a:highlight>
              </a:rPr>
              <a:t>"</a:t>
            </a:r>
            <a:r>
              <a:rPr lang="en" sz="1050" u="sng">
                <a:solidFill>
                  <a:srgbClr val="AD1F85"/>
                </a:solidFill>
                <a:highlight>
                  <a:srgbClr val="FFFFFF"/>
                </a:highlight>
                <a:hlinkClick r:id="rId2">
                  <a:extLst>
                    <a:ext uri="{A12FA001-AC4F-418D-AE19-62706E023703}">
                      <ahyp:hlinkClr val="tx"/>
                    </a:ext>
                  </a:extLst>
                </a:hlinkClick>
              </a:rPr>
              <a:t>Crop Fields</a:t>
            </a:r>
            <a:r>
              <a:rPr lang="en" sz="1050">
                <a:solidFill>
                  <a:srgbClr val="232323"/>
                </a:solidFill>
                <a:highlight>
                  <a:srgbClr val="FFFFFF"/>
                </a:highlight>
              </a:rPr>
              <a:t>" by </a:t>
            </a:r>
            <a:r>
              <a:rPr lang="en" sz="1050" u="sng">
                <a:solidFill>
                  <a:srgbClr val="AD1F85"/>
                </a:solidFill>
                <a:highlight>
                  <a:srgbClr val="FFFFFF"/>
                </a:highlight>
                <a:hlinkClick r:id="rId3">
                  <a:extLst>
                    <a:ext uri="{A12FA001-AC4F-418D-AE19-62706E023703}">
                      <ahyp:hlinkClr val="tx"/>
                    </a:ext>
                  </a:extLst>
                </a:hlinkClick>
              </a:rPr>
              <a:t>MrHicks46</a:t>
            </a:r>
            <a:r>
              <a:rPr lang="en" sz="1050">
                <a:solidFill>
                  <a:srgbClr val="232323"/>
                </a:solidFill>
                <a:highlight>
                  <a:srgbClr val="FFFFFF"/>
                </a:highlight>
              </a:rPr>
              <a:t> is licensed under </a:t>
            </a:r>
            <a:r>
              <a:rPr lang="en" sz="1050" u="sng">
                <a:solidFill>
                  <a:srgbClr val="AD1F85"/>
                </a:solidFill>
                <a:highlight>
                  <a:srgbClr val="FFFFFF"/>
                </a:highlight>
                <a:hlinkClick r:id="rId4">
                  <a:extLst>
                    <a:ext uri="{A12FA001-AC4F-418D-AE19-62706E023703}">
                      <ahyp:hlinkClr val="tx"/>
                    </a:ext>
                  </a:extLst>
                </a:hlinkClick>
              </a:rPr>
              <a:t>CC BY-SA 2.0</a:t>
            </a:r>
            <a:r>
              <a:rPr lang="en" sz="1050">
                <a:solidFill>
                  <a:srgbClr val="232323"/>
                </a:solidFill>
                <a:highlight>
                  <a:srgbClr val="FFFFFF"/>
                </a:highlight>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a831027af1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a831027af1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Photo credits: </a:t>
            </a:r>
            <a:r>
              <a:rPr lang="en" sz="1050">
                <a:solidFill>
                  <a:srgbClr val="232323"/>
                </a:solidFill>
                <a:highlight>
                  <a:srgbClr val="FFFFFF"/>
                </a:highlight>
              </a:rPr>
              <a:t>"</a:t>
            </a:r>
            <a:r>
              <a:rPr lang="en" sz="1050" u="sng">
                <a:solidFill>
                  <a:srgbClr val="AD1F85"/>
                </a:solidFill>
                <a:highlight>
                  <a:srgbClr val="FFFFFF"/>
                </a:highlight>
                <a:hlinkClick r:id="rId2">
                  <a:extLst>
                    <a:ext uri="{A12FA001-AC4F-418D-AE19-62706E023703}">
                      <ahyp:hlinkClr val="tx"/>
                    </a:ext>
                  </a:extLst>
                </a:hlinkClick>
              </a:rPr>
              <a:t>Crop Fields</a:t>
            </a:r>
            <a:r>
              <a:rPr lang="en" sz="1050">
                <a:solidFill>
                  <a:srgbClr val="232323"/>
                </a:solidFill>
                <a:highlight>
                  <a:srgbClr val="FFFFFF"/>
                </a:highlight>
              </a:rPr>
              <a:t>" by </a:t>
            </a:r>
            <a:r>
              <a:rPr lang="en" sz="1050" u="sng">
                <a:solidFill>
                  <a:srgbClr val="AD1F85"/>
                </a:solidFill>
                <a:highlight>
                  <a:srgbClr val="FFFFFF"/>
                </a:highlight>
                <a:hlinkClick r:id="rId3">
                  <a:extLst>
                    <a:ext uri="{A12FA001-AC4F-418D-AE19-62706E023703}">
                      <ahyp:hlinkClr val="tx"/>
                    </a:ext>
                  </a:extLst>
                </a:hlinkClick>
              </a:rPr>
              <a:t>MrHicks46</a:t>
            </a:r>
            <a:r>
              <a:rPr lang="en" sz="1050">
                <a:solidFill>
                  <a:srgbClr val="232323"/>
                </a:solidFill>
                <a:highlight>
                  <a:srgbClr val="FFFFFF"/>
                </a:highlight>
              </a:rPr>
              <a:t> is licensed under </a:t>
            </a:r>
            <a:r>
              <a:rPr lang="en" sz="1050" u="sng">
                <a:solidFill>
                  <a:srgbClr val="AD1F85"/>
                </a:solidFill>
                <a:highlight>
                  <a:srgbClr val="FFFFFF"/>
                </a:highlight>
                <a:hlinkClick r:id="rId4">
                  <a:extLst>
                    <a:ext uri="{A12FA001-AC4F-418D-AE19-62706E023703}">
                      <ahyp:hlinkClr val="tx"/>
                    </a:ext>
                  </a:extLst>
                </a:hlinkClick>
              </a:rPr>
              <a:t>CC BY-SA 2.0</a:t>
            </a:r>
            <a:r>
              <a:rPr lang="en" sz="1050">
                <a:solidFill>
                  <a:srgbClr val="232323"/>
                </a:solidFill>
                <a:highlight>
                  <a:srgbClr val="FFFFFF"/>
                </a:highlight>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a831027af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3a831027af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Photo credits: </a:t>
            </a:r>
            <a:r>
              <a:rPr lang="en" sz="1050">
                <a:solidFill>
                  <a:srgbClr val="232323"/>
                </a:solidFill>
                <a:highlight>
                  <a:srgbClr val="FFFFFF"/>
                </a:highlight>
              </a:rPr>
              <a:t>"</a:t>
            </a:r>
            <a:r>
              <a:rPr lang="en" sz="1050" u="sng">
                <a:solidFill>
                  <a:srgbClr val="AD1F85"/>
                </a:solidFill>
                <a:highlight>
                  <a:srgbClr val="FFFFFF"/>
                </a:highlight>
                <a:hlinkClick r:id="rId2">
                  <a:extLst>
                    <a:ext uri="{A12FA001-AC4F-418D-AE19-62706E023703}">
                      <ahyp:hlinkClr val="tx"/>
                    </a:ext>
                  </a:extLst>
                </a:hlinkClick>
              </a:rPr>
              <a:t>Crop Fields</a:t>
            </a:r>
            <a:r>
              <a:rPr lang="en" sz="1050">
                <a:solidFill>
                  <a:srgbClr val="232323"/>
                </a:solidFill>
                <a:highlight>
                  <a:srgbClr val="FFFFFF"/>
                </a:highlight>
              </a:rPr>
              <a:t>" by </a:t>
            </a:r>
            <a:r>
              <a:rPr lang="en" sz="1050" u="sng">
                <a:solidFill>
                  <a:srgbClr val="AD1F85"/>
                </a:solidFill>
                <a:highlight>
                  <a:srgbClr val="FFFFFF"/>
                </a:highlight>
                <a:hlinkClick r:id="rId3">
                  <a:extLst>
                    <a:ext uri="{A12FA001-AC4F-418D-AE19-62706E023703}">
                      <ahyp:hlinkClr val="tx"/>
                    </a:ext>
                  </a:extLst>
                </a:hlinkClick>
              </a:rPr>
              <a:t>MrHicks46</a:t>
            </a:r>
            <a:r>
              <a:rPr lang="en" sz="1050">
                <a:solidFill>
                  <a:srgbClr val="232323"/>
                </a:solidFill>
                <a:highlight>
                  <a:srgbClr val="FFFFFF"/>
                </a:highlight>
              </a:rPr>
              <a:t> is licensed under </a:t>
            </a:r>
            <a:r>
              <a:rPr lang="en" sz="1050" u="sng">
                <a:solidFill>
                  <a:srgbClr val="AD1F85"/>
                </a:solidFill>
                <a:highlight>
                  <a:srgbClr val="FFFFFF"/>
                </a:highlight>
                <a:hlinkClick r:id="rId4">
                  <a:extLst>
                    <a:ext uri="{A12FA001-AC4F-418D-AE19-62706E023703}">
                      <ahyp:hlinkClr val="tx"/>
                    </a:ext>
                  </a:extLst>
                </a:hlinkClick>
              </a:rPr>
              <a:t>CC BY-SA 2.0</a:t>
            </a:r>
            <a:r>
              <a:rPr lang="en" sz="1050">
                <a:solidFill>
                  <a:srgbClr val="232323"/>
                </a:solidFill>
                <a:highlight>
                  <a:srgbClr val="FFFFFF"/>
                </a:highlight>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a3481570e1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a3481570e1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comments" Target="../comments/commen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comments" Target="../comments/commen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910800" y="227250"/>
            <a:ext cx="7322400" cy="1623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Informational Cards (for group activity)</a:t>
            </a:r>
            <a:endParaRPr b="1"/>
          </a:p>
        </p:txBody>
      </p:sp>
      <p:sp>
        <p:nvSpPr>
          <p:cNvPr id="55" name="Google Shape;55;p13"/>
          <p:cNvSpPr txBox="1"/>
          <p:nvPr/>
        </p:nvSpPr>
        <p:spPr>
          <a:xfrm>
            <a:off x="106325" y="1931875"/>
            <a:ext cx="84756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Print 1 copy of Slide 2 (“Origins and Primary Regions of Diversity”) for every student in class</a:t>
            </a:r>
            <a:endParaRPr sz="1800">
              <a:solidFill>
                <a:schemeClr val="dk2"/>
              </a:solidFill>
            </a:endParaRPr>
          </a:p>
          <a:p>
            <a:pPr indent="0" lvl="0" marL="0" rtl="0" algn="l">
              <a:spcBef>
                <a:spcPts val="0"/>
              </a:spcBef>
              <a:spcAft>
                <a:spcPts val="0"/>
              </a:spcAft>
              <a:buNone/>
            </a:pPr>
            <a:r>
              <a:t/>
            </a:r>
            <a:endParaRPr sz="1800">
              <a:solidFill>
                <a:schemeClr val="dk2"/>
              </a:solidFill>
            </a:endParaRPr>
          </a:p>
          <a:p>
            <a:pPr indent="0" lvl="0" marL="0" rtl="0" algn="l">
              <a:spcBef>
                <a:spcPts val="0"/>
              </a:spcBef>
              <a:spcAft>
                <a:spcPts val="0"/>
              </a:spcAft>
              <a:buNone/>
            </a:pPr>
            <a:r>
              <a:rPr lang="en" sz="1800">
                <a:solidFill>
                  <a:schemeClr val="dk2"/>
                </a:solidFill>
              </a:rPr>
              <a:t>All other slides can be printed with enough copies for each member of the expert group to have a copy. (For example, in a class of 25, which will be broken down into 5 groups, print five copies of each). </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2"/>
          <p:cNvSpPr txBox="1"/>
          <p:nvPr>
            <p:ph type="title"/>
          </p:nvPr>
        </p:nvSpPr>
        <p:spPr>
          <a:xfrm>
            <a:off x="0" y="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Matrix </a:t>
            </a:r>
            <a:endParaRPr/>
          </a:p>
        </p:txBody>
      </p:sp>
      <p:graphicFrame>
        <p:nvGraphicFramePr>
          <p:cNvPr id="115" name="Google Shape;115;p22"/>
          <p:cNvGraphicFramePr/>
          <p:nvPr/>
        </p:nvGraphicFramePr>
        <p:xfrm>
          <a:off x="430813" y="572700"/>
          <a:ext cx="3000000" cy="3000000"/>
        </p:xfrm>
        <a:graphic>
          <a:graphicData uri="http://schemas.openxmlformats.org/drawingml/2006/table">
            <a:tbl>
              <a:tblPr>
                <a:noFill/>
                <a:tableStyleId>{9D755674-A51F-4C5B-B74E-5013B2CDC93F}</a:tableStyleId>
              </a:tblPr>
              <a:tblGrid>
                <a:gridCol w="1862975"/>
                <a:gridCol w="388975"/>
                <a:gridCol w="1125975"/>
                <a:gridCol w="1125975"/>
                <a:gridCol w="1125975"/>
                <a:gridCol w="1125975"/>
                <a:gridCol w="1125975"/>
              </a:tblGrid>
              <a:tr h="813125">
                <a:tc>
                  <a:txBody>
                    <a:bodyPr/>
                    <a:lstStyle/>
                    <a:p>
                      <a:pPr indent="0" lvl="0" marL="0" rtl="0" algn="l">
                        <a:spcBef>
                          <a:spcPts val="0"/>
                        </a:spcBef>
                        <a:spcAft>
                          <a:spcPts val="0"/>
                        </a:spcAft>
                        <a:buNone/>
                      </a:pPr>
                      <a:r>
                        <a:rPr lang="en" sz="1000"/>
                        <a:t>What crop: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rPr lang="en" sz="1000"/>
                        <a:t>Corn</a:t>
                      </a:r>
                      <a:endParaRPr sz="1000"/>
                    </a:p>
                  </a:txBody>
                  <a:tcPr marT="91425" marB="91425" marR="91425" marL="91425"/>
                </a:tc>
                <a:tc>
                  <a:txBody>
                    <a:bodyPr/>
                    <a:lstStyle/>
                    <a:p>
                      <a:pPr indent="0" lvl="0" marL="0" rtl="0" algn="l">
                        <a:spcBef>
                          <a:spcPts val="0"/>
                        </a:spcBef>
                        <a:spcAft>
                          <a:spcPts val="0"/>
                        </a:spcAft>
                        <a:buNone/>
                      </a:pPr>
                      <a:r>
                        <a:rPr lang="en" sz="1000"/>
                        <a:t>Wheat</a:t>
                      </a:r>
                      <a:endParaRPr sz="1000"/>
                    </a:p>
                  </a:txBody>
                  <a:tcPr marT="91425" marB="91425" marR="91425" marL="91425"/>
                </a:tc>
                <a:tc>
                  <a:txBody>
                    <a:bodyPr/>
                    <a:lstStyle/>
                    <a:p>
                      <a:pPr indent="0" lvl="0" marL="0" rtl="0" algn="l">
                        <a:spcBef>
                          <a:spcPts val="0"/>
                        </a:spcBef>
                        <a:spcAft>
                          <a:spcPts val="0"/>
                        </a:spcAft>
                        <a:buNone/>
                      </a:pPr>
                      <a:r>
                        <a:rPr lang="en" sz="1000"/>
                        <a:t>Potatoes</a:t>
                      </a:r>
                      <a:endParaRPr sz="1000"/>
                    </a:p>
                  </a:txBody>
                  <a:tcPr marT="91425" marB="91425" marR="91425" marL="91425"/>
                </a:tc>
                <a:tc>
                  <a:txBody>
                    <a:bodyPr/>
                    <a:lstStyle/>
                    <a:p>
                      <a:pPr indent="0" lvl="0" marL="0" rtl="0" algn="l">
                        <a:spcBef>
                          <a:spcPts val="0"/>
                        </a:spcBef>
                        <a:spcAft>
                          <a:spcPts val="0"/>
                        </a:spcAft>
                        <a:buNone/>
                      </a:pPr>
                      <a:r>
                        <a:rPr lang="en" sz="1000"/>
                        <a:t>Rice</a:t>
                      </a:r>
                      <a:endParaRPr sz="1000"/>
                    </a:p>
                  </a:txBody>
                  <a:tcPr marT="91425" marB="91425" marR="91425" marL="91425"/>
                </a:tc>
                <a:tc>
                  <a:txBody>
                    <a:bodyPr/>
                    <a:lstStyle/>
                    <a:p>
                      <a:pPr indent="0" lvl="0" marL="0" rtl="0" algn="l">
                        <a:spcBef>
                          <a:spcPts val="0"/>
                        </a:spcBef>
                        <a:spcAft>
                          <a:spcPts val="0"/>
                        </a:spcAft>
                        <a:buNone/>
                      </a:pPr>
                      <a:r>
                        <a:rPr lang="en" sz="1000"/>
                        <a:t>Acorns</a:t>
                      </a:r>
                      <a:endParaRPr sz="1000"/>
                    </a:p>
                  </a:txBody>
                  <a:tcPr marT="91425" marB="91425" marR="91425" marL="91425"/>
                </a:tc>
              </a:tr>
              <a:tr h="781925">
                <a:tc>
                  <a:txBody>
                    <a:bodyPr/>
                    <a:lstStyle/>
                    <a:p>
                      <a:pPr indent="0" lvl="0" marL="0" rtl="0" algn="l">
                        <a:spcBef>
                          <a:spcPts val="0"/>
                        </a:spcBef>
                        <a:spcAft>
                          <a:spcPts val="0"/>
                        </a:spcAft>
                        <a:buNone/>
                      </a:pPr>
                      <a:r>
                        <a:rPr lang="en" sz="1000"/>
                        <a:t>Where did the plant evolve/where was it first domesticated into a crop?</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r>
              <a:tr h="781925">
                <a:tc>
                  <a:txBody>
                    <a:bodyPr/>
                    <a:lstStyle/>
                    <a:p>
                      <a:pPr indent="0" lvl="0" marL="0" rtl="0" algn="l">
                        <a:spcBef>
                          <a:spcPts val="0"/>
                        </a:spcBef>
                        <a:spcAft>
                          <a:spcPts val="0"/>
                        </a:spcAft>
                        <a:buNone/>
                      </a:pPr>
                      <a:r>
                        <a:rPr lang="en" sz="1000"/>
                        <a:t>Where is it grown today? </a:t>
                      </a:r>
                      <a:endParaRPr sz="1000"/>
                    </a:p>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r>
              <a:tr h="781925">
                <a:tc>
                  <a:txBody>
                    <a:bodyPr/>
                    <a:lstStyle/>
                    <a:p>
                      <a:pPr indent="0" lvl="0" marL="0" rtl="0" algn="l">
                        <a:spcBef>
                          <a:spcPts val="0"/>
                        </a:spcBef>
                        <a:spcAft>
                          <a:spcPts val="0"/>
                        </a:spcAft>
                        <a:buClr>
                          <a:schemeClr val="dk1"/>
                        </a:buClr>
                        <a:buSzPts val="1100"/>
                        <a:buFont typeface="Arial"/>
                        <a:buNone/>
                      </a:pPr>
                      <a:r>
                        <a:rPr lang="en" sz="1000">
                          <a:solidFill>
                            <a:schemeClr val="dk1"/>
                          </a:solidFill>
                        </a:rPr>
                        <a:t>Under what conditions? Do we have to alter the places where it is grown? </a:t>
                      </a:r>
                      <a:endParaRPr sz="1000">
                        <a:solidFill>
                          <a:schemeClr val="dk1"/>
                        </a:solidFill>
                      </a:endParaRPr>
                    </a:p>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r>
              <a:tr h="781925">
                <a:tc>
                  <a:txBody>
                    <a:bodyPr/>
                    <a:lstStyle/>
                    <a:p>
                      <a:pPr indent="0" lvl="0" marL="0" rtl="0" algn="l">
                        <a:spcBef>
                          <a:spcPts val="0"/>
                        </a:spcBef>
                        <a:spcAft>
                          <a:spcPts val="0"/>
                        </a:spcAft>
                        <a:buNone/>
                      </a:pPr>
                      <a:r>
                        <a:rPr lang="en" sz="1000"/>
                        <a:t>Ecological interactions (with wildlife, etc)</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c>
                  <a:txBody>
                    <a:bodyPr/>
                    <a:lstStyle/>
                    <a:p>
                      <a:pPr indent="0" lvl="0" marL="0" rtl="0" algn="l">
                        <a:spcBef>
                          <a:spcPts val="0"/>
                        </a:spcBef>
                        <a:spcAft>
                          <a:spcPts val="0"/>
                        </a:spcAft>
                        <a:buNone/>
                      </a:pPr>
                      <a:r>
                        <a:t/>
                      </a:r>
                      <a:endParaRPr sz="1000"/>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3">
            <a:alphaModFix/>
          </a:blip>
          <a:srcRect b="1918" l="0" r="0" t="1715"/>
          <a:stretch/>
        </p:blipFill>
        <p:spPr>
          <a:xfrm>
            <a:off x="1594696" y="0"/>
            <a:ext cx="7549304" cy="5143501"/>
          </a:xfrm>
          <a:prstGeom prst="rect">
            <a:avLst/>
          </a:prstGeom>
          <a:noFill/>
          <a:ln>
            <a:noFill/>
          </a:ln>
        </p:spPr>
      </p:pic>
      <p:sp>
        <p:nvSpPr>
          <p:cNvPr id="61" name="Google Shape;61;p14"/>
          <p:cNvSpPr txBox="1"/>
          <p:nvPr/>
        </p:nvSpPr>
        <p:spPr>
          <a:xfrm>
            <a:off x="85025" y="1455900"/>
            <a:ext cx="17301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Where did some of the key ingredients of your special dish come from?</a:t>
            </a:r>
            <a:endParaRPr sz="1800">
              <a:solidFill>
                <a:schemeClr val="dk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Staple crops are especially important</a:t>
            </a:r>
            <a:endParaRPr/>
          </a:p>
        </p:txBody>
      </p:sp>
      <p:sp>
        <p:nvSpPr>
          <p:cNvPr id="67" name="Google Shape;67;p15"/>
          <p:cNvSpPr txBox="1"/>
          <p:nvPr>
            <p:ph idx="1" type="body"/>
          </p:nvPr>
        </p:nvSpPr>
        <p:spPr>
          <a:xfrm>
            <a:off x="311700" y="1194175"/>
            <a:ext cx="53895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b="1" lang="en"/>
              <a:t>Staple crop: </a:t>
            </a:r>
            <a:r>
              <a:rPr lang="en"/>
              <a:t>Makes up a large portion of the nutritional needs and/or economy of a region. Familiar examples of staple crops include:</a:t>
            </a:r>
            <a:endParaRPr/>
          </a:p>
          <a:p>
            <a:pPr indent="-330200" lvl="1" marL="914400" rtl="0" algn="l">
              <a:spcBef>
                <a:spcPts val="0"/>
              </a:spcBef>
              <a:spcAft>
                <a:spcPts val="0"/>
              </a:spcAft>
              <a:buSzPts val="1600"/>
              <a:buChar char="○"/>
            </a:pPr>
            <a:r>
              <a:rPr lang="en" sz="1600"/>
              <a:t>Potatoes</a:t>
            </a:r>
            <a:endParaRPr sz="1600"/>
          </a:p>
          <a:p>
            <a:pPr indent="-330200" lvl="1" marL="914400" rtl="0" algn="l">
              <a:spcBef>
                <a:spcPts val="0"/>
              </a:spcBef>
              <a:spcAft>
                <a:spcPts val="0"/>
              </a:spcAft>
              <a:buSzPts val="1600"/>
              <a:buChar char="○"/>
            </a:pPr>
            <a:r>
              <a:rPr lang="en" sz="1600"/>
              <a:t>Rice</a:t>
            </a:r>
            <a:endParaRPr sz="1600"/>
          </a:p>
          <a:p>
            <a:pPr indent="-330200" lvl="1" marL="914400" rtl="0" algn="l">
              <a:spcBef>
                <a:spcPts val="0"/>
              </a:spcBef>
              <a:spcAft>
                <a:spcPts val="0"/>
              </a:spcAft>
              <a:buSzPts val="1600"/>
              <a:buChar char="○"/>
            </a:pPr>
            <a:r>
              <a:rPr lang="en" sz="1600"/>
              <a:t>Wheat</a:t>
            </a:r>
            <a:endParaRPr sz="1600"/>
          </a:p>
          <a:p>
            <a:pPr indent="-330200" lvl="1" marL="914400" rtl="0" algn="l">
              <a:spcBef>
                <a:spcPts val="0"/>
              </a:spcBef>
              <a:spcAft>
                <a:spcPts val="0"/>
              </a:spcAft>
              <a:buSzPts val="1600"/>
              <a:buChar char="○"/>
            </a:pPr>
            <a:r>
              <a:rPr lang="en" sz="1600"/>
              <a:t>Corn</a:t>
            </a:r>
            <a:endParaRPr sz="1600"/>
          </a:p>
          <a:p>
            <a:pPr indent="-330200" lvl="1" marL="914400" rtl="0" algn="l">
              <a:spcBef>
                <a:spcPts val="0"/>
              </a:spcBef>
              <a:spcAft>
                <a:spcPts val="0"/>
              </a:spcAft>
              <a:buSzPts val="1600"/>
              <a:buChar char="○"/>
            </a:pPr>
            <a:r>
              <a:rPr lang="en" sz="1600"/>
              <a:t>Acorns</a:t>
            </a:r>
            <a:endParaRPr sz="1600"/>
          </a:p>
          <a:p>
            <a:pPr indent="-330200" lvl="0" marL="457200" rtl="0" algn="l">
              <a:spcBef>
                <a:spcPts val="0"/>
              </a:spcBef>
              <a:spcAft>
                <a:spcPts val="0"/>
              </a:spcAft>
              <a:buSzPts val="1600"/>
              <a:buChar char="●"/>
            </a:pPr>
            <a:r>
              <a:rPr lang="en" sz="1600"/>
              <a:t>But how well do you know these crops?</a:t>
            </a:r>
            <a:r>
              <a:rPr lang="en" sz="1600"/>
              <a:t> </a:t>
            </a:r>
            <a:r>
              <a:rPr b="1" lang="en" sz="1600"/>
              <a:t>What</a:t>
            </a:r>
            <a:r>
              <a:rPr b="1" lang="en" sz="1600"/>
              <a:t> do the plants look like that these foods come from?</a:t>
            </a:r>
            <a:endParaRPr b="1" sz="1600"/>
          </a:p>
          <a:p>
            <a:pPr indent="-330200" lvl="0" marL="457200" rtl="0" algn="l">
              <a:spcBef>
                <a:spcPts val="0"/>
              </a:spcBef>
              <a:spcAft>
                <a:spcPts val="0"/>
              </a:spcAft>
              <a:buSzPts val="1600"/>
              <a:buChar char="●"/>
            </a:pPr>
            <a:r>
              <a:rPr b="1" lang="en" sz="1600"/>
              <a:t>What growing conditions do they require?</a:t>
            </a:r>
            <a:endParaRPr b="1" sz="1600"/>
          </a:p>
        </p:txBody>
      </p:sp>
      <p:pic>
        <p:nvPicPr>
          <p:cNvPr id="68" name="Google Shape;68;p15"/>
          <p:cNvPicPr preferRelativeResize="0"/>
          <p:nvPr/>
        </p:nvPicPr>
        <p:blipFill rotWithShape="1">
          <a:blip r:embed="rId4">
            <a:alphaModFix/>
          </a:blip>
          <a:srcRect b="0" l="0" r="37988" t="0"/>
          <a:stretch/>
        </p:blipFill>
        <p:spPr>
          <a:xfrm>
            <a:off x="5879850" y="1152478"/>
            <a:ext cx="2696074" cy="32607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Potatoes (</a:t>
            </a:r>
            <a:r>
              <a:rPr i="1" lang="en"/>
              <a:t>Solanum tuberosum</a:t>
            </a:r>
            <a:r>
              <a:rPr lang="en"/>
              <a:t>)</a:t>
            </a:r>
            <a:endParaRPr/>
          </a:p>
          <a:p>
            <a:pPr indent="0" lvl="0" marL="0" rtl="0" algn="l">
              <a:spcBef>
                <a:spcPts val="0"/>
              </a:spcBef>
              <a:spcAft>
                <a:spcPts val="0"/>
              </a:spcAft>
              <a:buClr>
                <a:schemeClr val="dk1"/>
              </a:buClr>
              <a:buSzPct val="39286"/>
              <a:buFont typeface="Arial"/>
              <a:buNone/>
            </a:pPr>
            <a:r>
              <a:t/>
            </a:r>
            <a:endParaRPr/>
          </a:p>
          <a:p>
            <a:pPr indent="0" lvl="0" marL="0" rtl="0" algn="l">
              <a:spcBef>
                <a:spcPts val="0"/>
              </a:spcBef>
              <a:spcAft>
                <a:spcPts val="0"/>
              </a:spcAft>
              <a:buNone/>
            </a:pPr>
            <a:r>
              <a:t/>
            </a:r>
            <a:endParaRPr/>
          </a:p>
        </p:txBody>
      </p:sp>
      <p:sp>
        <p:nvSpPr>
          <p:cNvPr id="74" name="Google Shape;74;p16"/>
          <p:cNvSpPr txBox="1"/>
          <p:nvPr>
            <p:ph idx="1" type="body"/>
          </p:nvPr>
        </p:nvSpPr>
        <p:spPr>
          <a:xfrm>
            <a:off x="256225" y="1170400"/>
            <a:ext cx="5568900" cy="3757500"/>
          </a:xfrm>
          <a:prstGeom prst="rect">
            <a:avLst/>
          </a:prstGeom>
        </p:spPr>
        <p:txBody>
          <a:bodyPr anchorCtr="0" anchor="t" bIns="91425" lIns="91425" spcFirstLastPara="1" rIns="91425" wrap="square" tIns="91425">
            <a:normAutofit fontScale="77500" lnSpcReduction="10000"/>
          </a:bodyPr>
          <a:lstStyle/>
          <a:p>
            <a:pPr indent="-307340" lvl="0" marL="457200" rtl="0" algn="l">
              <a:spcBef>
                <a:spcPts val="0"/>
              </a:spcBef>
              <a:spcAft>
                <a:spcPts val="0"/>
              </a:spcAft>
              <a:buSzPct val="100000"/>
              <a:buChar char="●"/>
            </a:pPr>
            <a:r>
              <a:rPr b="1" lang="en" sz="1600"/>
              <a:t>Native geographic region &amp; climate:</a:t>
            </a:r>
            <a:endParaRPr b="1" sz="1600"/>
          </a:p>
          <a:p>
            <a:pPr indent="-307340" lvl="1" marL="914400" rtl="0" algn="l">
              <a:spcBef>
                <a:spcPts val="0"/>
              </a:spcBef>
              <a:spcAft>
                <a:spcPts val="0"/>
              </a:spcAft>
              <a:buSzPct val="100000"/>
              <a:buChar char="○"/>
            </a:pPr>
            <a:r>
              <a:rPr lang="en" sz="1600"/>
              <a:t>The Andean highlands of South America, especially present-day Peru and Bolivia.</a:t>
            </a:r>
            <a:endParaRPr sz="1600"/>
          </a:p>
          <a:p>
            <a:pPr indent="-307340" lvl="0" marL="457200" rtl="0" algn="l">
              <a:spcBef>
                <a:spcPts val="0"/>
              </a:spcBef>
              <a:spcAft>
                <a:spcPts val="0"/>
              </a:spcAft>
              <a:buSzPct val="100000"/>
              <a:buChar char="●"/>
            </a:pPr>
            <a:r>
              <a:rPr b="1" lang="en" sz="1600"/>
              <a:t>Grown today:</a:t>
            </a:r>
            <a:endParaRPr b="1" sz="1600"/>
          </a:p>
          <a:p>
            <a:pPr indent="-307340" lvl="1" marL="914400" rtl="0" algn="l">
              <a:spcBef>
                <a:spcPts val="0"/>
              </a:spcBef>
              <a:spcAft>
                <a:spcPts val="0"/>
              </a:spcAft>
              <a:buSzPct val="100000"/>
              <a:buChar char="○"/>
            </a:pPr>
            <a:r>
              <a:rPr lang="en" sz="1600"/>
              <a:t>Global distribution in temperate regions; major producers include China, India, Russia, Ukraine, and the U.S. (Pacific Northwest).</a:t>
            </a:r>
            <a:endParaRPr sz="1600"/>
          </a:p>
          <a:p>
            <a:pPr indent="-307340" lvl="0" marL="457200" rtl="0" algn="l">
              <a:spcBef>
                <a:spcPts val="0"/>
              </a:spcBef>
              <a:spcAft>
                <a:spcPts val="0"/>
              </a:spcAft>
              <a:buSzPct val="100000"/>
              <a:buChar char="●"/>
            </a:pPr>
            <a:r>
              <a:rPr b="1" lang="en" sz="1600"/>
              <a:t>Human-cultivation:</a:t>
            </a:r>
            <a:endParaRPr b="1" sz="1600"/>
          </a:p>
          <a:p>
            <a:pPr indent="-307340" lvl="1" marL="914400" rtl="0" algn="l">
              <a:spcBef>
                <a:spcPts val="0"/>
              </a:spcBef>
              <a:spcAft>
                <a:spcPts val="0"/>
              </a:spcAft>
              <a:buSzPct val="100000"/>
              <a:buChar char="○"/>
            </a:pPr>
            <a:r>
              <a:rPr lang="en" sz="1600"/>
              <a:t>Andean farmers traditionally grow dozens to hundreds of potato landraces at once on terraced fields, using “chuño” processing (freeze-drying in the open air) to store potatoes for years.</a:t>
            </a:r>
            <a:endParaRPr sz="1600"/>
          </a:p>
          <a:p>
            <a:pPr indent="-307340" lvl="0" marL="457200" rtl="0" algn="l">
              <a:spcBef>
                <a:spcPts val="0"/>
              </a:spcBef>
              <a:spcAft>
                <a:spcPts val="0"/>
              </a:spcAft>
              <a:buSzPct val="100000"/>
              <a:buChar char="●"/>
            </a:pPr>
            <a:r>
              <a:rPr b="1" lang="en" sz="1600"/>
              <a:t>Ecological interactions:</a:t>
            </a:r>
            <a:endParaRPr b="1" sz="1600"/>
          </a:p>
          <a:p>
            <a:pPr indent="-307340" lvl="1" marL="914400" rtl="0" algn="l">
              <a:spcBef>
                <a:spcPts val="0"/>
              </a:spcBef>
              <a:spcAft>
                <a:spcPts val="0"/>
              </a:spcAft>
              <a:buSzPct val="100000"/>
              <a:buChar char="○"/>
            </a:pPr>
            <a:r>
              <a:rPr lang="en" sz="1600"/>
              <a:t>The potato’s wild relatives co-evolved with various leaf beetles (e.g., </a:t>
            </a:r>
            <a:r>
              <a:rPr i="1" lang="en" sz="1600"/>
              <a:t>Leptinotarsa</a:t>
            </a:r>
            <a:r>
              <a:rPr lang="en" sz="1600"/>
              <a:t> spp.), and modern potatoes still rely on chemical defenses (glycoalkaloids) that deter herbivory.  Some of these chemicals can be toxic to humans.</a:t>
            </a:r>
            <a:endParaRPr sz="1600"/>
          </a:p>
          <a:p>
            <a:pPr indent="-307340" lvl="1" marL="914400" rtl="0" algn="l">
              <a:spcBef>
                <a:spcPts val="0"/>
              </a:spcBef>
              <a:spcAft>
                <a:spcPts val="0"/>
              </a:spcAft>
              <a:buSzPct val="100000"/>
              <a:buChar char="○"/>
            </a:pPr>
            <a:r>
              <a:rPr lang="en" sz="1600"/>
              <a:t>Why did the Irish Potato Famine happen?  It has to do with how potatoes are propagated.</a:t>
            </a:r>
            <a:endParaRPr sz="1600"/>
          </a:p>
        </p:txBody>
      </p:sp>
      <p:pic>
        <p:nvPicPr>
          <p:cNvPr id="75" name="Google Shape;75;p16"/>
          <p:cNvPicPr preferRelativeResize="0"/>
          <p:nvPr/>
        </p:nvPicPr>
        <p:blipFill rotWithShape="1">
          <a:blip r:embed="rId3">
            <a:alphaModFix/>
          </a:blip>
          <a:srcRect b="2086" l="14413" r="0" t="0"/>
          <a:stretch/>
        </p:blipFill>
        <p:spPr>
          <a:xfrm>
            <a:off x="5825075" y="103875"/>
            <a:ext cx="3171996" cy="2420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1995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Rice (</a:t>
            </a:r>
            <a:r>
              <a:rPr i="1" lang="en"/>
              <a:t>Oryza sativa</a:t>
            </a:r>
            <a:r>
              <a:rPr lang="en"/>
              <a:t> and </a:t>
            </a:r>
            <a:r>
              <a:rPr i="1" lang="en"/>
              <a:t>O. glaberrima</a:t>
            </a:r>
            <a:r>
              <a:rPr lang="en"/>
              <a:t>)</a:t>
            </a:r>
            <a:endParaRPr/>
          </a:p>
        </p:txBody>
      </p:sp>
      <p:sp>
        <p:nvSpPr>
          <p:cNvPr id="81" name="Google Shape;81;p17"/>
          <p:cNvSpPr txBox="1"/>
          <p:nvPr>
            <p:ph idx="1" type="body"/>
          </p:nvPr>
        </p:nvSpPr>
        <p:spPr>
          <a:xfrm>
            <a:off x="131775" y="772225"/>
            <a:ext cx="5550600" cy="4299900"/>
          </a:xfrm>
          <a:prstGeom prst="rect">
            <a:avLst/>
          </a:prstGeom>
        </p:spPr>
        <p:txBody>
          <a:bodyPr anchorCtr="0" anchor="t" bIns="91425" lIns="91425" spcFirstLastPara="1" rIns="91425" wrap="square" tIns="91425">
            <a:normAutofit fontScale="85000" lnSpcReduction="20000"/>
          </a:bodyPr>
          <a:lstStyle/>
          <a:p>
            <a:pPr indent="-314960" lvl="0" marL="457200" rtl="0" algn="l">
              <a:spcBef>
                <a:spcPts val="0"/>
              </a:spcBef>
              <a:spcAft>
                <a:spcPts val="0"/>
              </a:spcAft>
              <a:buSzPct val="100000"/>
              <a:buChar char="●"/>
            </a:pPr>
            <a:r>
              <a:rPr b="1" lang="en" sz="1600"/>
              <a:t>Native geographic region:  2 major species</a:t>
            </a:r>
            <a:endParaRPr b="1" sz="1600"/>
          </a:p>
          <a:p>
            <a:pPr indent="-314960" lvl="1" marL="914400" rtl="0" algn="l">
              <a:spcBef>
                <a:spcPts val="0"/>
              </a:spcBef>
              <a:spcAft>
                <a:spcPts val="0"/>
              </a:spcAft>
              <a:buSzPct val="100000"/>
              <a:buChar char="○"/>
            </a:pPr>
            <a:r>
              <a:rPr i="1" lang="en" sz="1600"/>
              <a:t>O. sativa</a:t>
            </a:r>
            <a:r>
              <a:rPr lang="en" sz="1600"/>
              <a:t> originated in the Yangtze River valleys of China.</a:t>
            </a:r>
            <a:endParaRPr sz="1600"/>
          </a:p>
          <a:p>
            <a:pPr indent="-314960" lvl="1" marL="914400" rtl="0" algn="l">
              <a:spcBef>
                <a:spcPts val="0"/>
              </a:spcBef>
              <a:spcAft>
                <a:spcPts val="0"/>
              </a:spcAft>
              <a:buSzPct val="100000"/>
              <a:buChar char="○"/>
            </a:pPr>
            <a:r>
              <a:rPr i="1" lang="en" sz="1600"/>
              <a:t>O. glaberrima</a:t>
            </a:r>
            <a:r>
              <a:rPr lang="en" sz="1600"/>
              <a:t> was domesticated in West Africa.</a:t>
            </a:r>
            <a:endParaRPr sz="1600"/>
          </a:p>
          <a:p>
            <a:pPr indent="-314960" lvl="0" marL="457200" rtl="0" algn="l">
              <a:spcBef>
                <a:spcPts val="0"/>
              </a:spcBef>
              <a:spcAft>
                <a:spcPts val="0"/>
              </a:spcAft>
              <a:buSzPct val="100000"/>
              <a:buChar char="●"/>
            </a:pPr>
            <a:r>
              <a:rPr b="1" lang="en" sz="1600"/>
              <a:t>Grown today:</a:t>
            </a:r>
            <a:endParaRPr b="1" sz="1600"/>
          </a:p>
          <a:p>
            <a:pPr indent="-314960" lvl="1" marL="914400" rtl="0" algn="l">
              <a:spcBef>
                <a:spcPts val="0"/>
              </a:spcBef>
              <a:spcAft>
                <a:spcPts val="0"/>
              </a:spcAft>
              <a:buSzPct val="100000"/>
              <a:buChar char="○"/>
            </a:pPr>
            <a:r>
              <a:rPr lang="en" sz="1600"/>
              <a:t>Widespread in tropical and subtropical regions; major producers include China, India, Indonesia, Bangladesh, Vietnam, Thailand, as well as Arkansas, Louisiana, Mississippi, and California.</a:t>
            </a:r>
            <a:endParaRPr sz="1600"/>
          </a:p>
          <a:p>
            <a:pPr indent="-314960" lvl="0" marL="457200" rtl="0" algn="l">
              <a:spcBef>
                <a:spcPts val="0"/>
              </a:spcBef>
              <a:spcAft>
                <a:spcPts val="0"/>
              </a:spcAft>
              <a:buSzPct val="100000"/>
              <a:buChar char="●"/>
            </a:pPr>
            <a:r>
              <a:rPr b="1" lang="en" sz="1600"/>
              <a:t>Human-cultivation:</a:t>
            </a:r>
            <a:endParaRPr b="1" sz="1600"/>
          </a:p>
          <a:p>
            <a:pPr indent="-314960" lvl="1" marL="914400" rtl="0" algn="l">
              <a:spcBef>
                <a:spcPts val="0"/>
              </a:spcBef>
              <a:spcAft>
                <a:spcPts val="0"/>
              </a:spcAft>
              <a:buSzPct val="100000"/>
              <a:buChar char="○"/>
            </a:pPr>
            <a:r>
              <a:rPr lang="en" sz="1600"/>
              <a:t>Much rice is grown in flooded paddies, which creates anaerobic soil conditions conducive to rice varieties with specialized air-channel tissues (aerenchyma). Humans essentially engineer wetland conditions to favor rice over competitors.</a:t>
            </a:r>
            <a:endParaRPr sz="1600"/>
          </a:p>
          <a:p>
            <a:pPr indent="-314960" lvl="0" marL="457200" rtl="0" algn="l">
              <a:spcBef>
                <a:spcPts val="0"/>
              </a:spcBef>
              <a:spcAft>
                <a:spcPts val="0"/>
              </a:spcAft>
              <a:buSzPct val="100000"/>
              <a:buChar char="●"/>
            </a:pPr>
            <a:r>
              <a:rPr b="1" lang="en" sz="1600"/>
              <a:t>Ecological interaction:</a:t>
            </a:r>
            <a:endParaRPr b="1" sz="1600"/>
          </a:p>
          <a:p>
            <a:pPr indent="-314960" lvl="1" marL="914400" rtl="0" algn="l">
              <a:spcBef>
                <a:spcPts val="0"/>
              </a:spcBef>
              <a:spcAft>
                <a:spcPts val="0"/>
              </a:spcAft>
              <a:buSzPct val="100000"/>
              <a:buChar char="○"/>
            </a:pPr>
            <a:r>
              <a:rPr lang="en" sz="1600"/>
              <a:t>Traditional Asian rice paddies often host fish, ducks, and nitrogen-fixing floating micro-ferns (Azolla).  How might this relate to regenerative agriculture practices?</a:t>
            </a:r>
            <a:endParaRPr sz="1600"/>
          </a:p>
          <a:p>
            <a:pPr indent="-314960" lvl="1" marL="914400" rtl="0" algn="l">
              <a:spcBef>
                <a:spcPts val="0"/>
              </a:spcBef>
              <a:spcAft>
                <a:spcPts val="0"/>
              </a:spcAft>
              <a:buSzPct val="100000"/>
              <a:buChar char="○"/>
            </a:pPr>
            <a:r>
              <a:rPr lang="en" sz="1600"/>
              <a:t>Crayfish native to the southeastern US have invaded rice fields in the Central Valley.  Consequences?</a:t>
            </a:r>
            <a:endParaRPr sz="1600"/>
          </a:p>
        </p:txBody>
      </p:sp>
      <p:pic>
        <p:nvPicPr>
          <p:cNvPr id="82" name="Google Shape;82;p17"/>
          <p:cNvPicPr preferRelativeResize="0"/>
          <p:nvPr/>
        </p:nvPicPr>
        <p:blipFill rotWithShape="1">
          <a:blip r:embed="rId3">
            <a:alphaModFix/>
          </a:blip>
          <a:srcRect b="2133" l="0" r="12549" t="0"/>
          <a:stretch/>
        </p:blipFill>
        <p:spPr>
          <a:xfrm>
            <a:off x="5782900" y="1077825"/>
            <a:ext cx="3240998" cy="2420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2346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Acorns (</a:t>
            </a:r>
            <a:r>
              <a:rPr i="1" lang="en"/>
              <a:t>Quercus</a:t>
            </a:r>
            <a:r>
              <a:rPr lang="en"/>
              <a:t> species)</a:t>
            </a:r>
            <a:endParaRPr/>
          </a:p>
        </p:txBody>
      </p:sp>
      <p:sp>
        <p:nvSpPr>
          <p:cNvPr id="88" name="Google Shape;88;p18"/>
          <p:cNvSpPr txBox="1"/>
          <p:nvPr>
            <p:ph idx="1" type="body"/>
          </p:nvPr>
        </p:nvSpPr>
        <p:spPr>
          <a:xfrm>
            <a:off x="311700" y="883100"/>
            <a:ext cx="5895900" cy="4196700"/>
          </a:xfrm>
          <a:prstGeom prst="rect">
            <a:avLst/>
          </a:prstGeom>
        </p:spPr>
        <p:txBody>
          <a:bodyPr anchorCtr="0" anchor="t" bIns="91425" lIns="91425" spcFirstLastPara="1" rIns="91425" wrap="square" tIns="91425">
            <a:normAutofit fontScale="77500" lnSpcReduction="10000"/>
          </a:bodyPr>
          <a:lstStyle/>
          <a:p>
            <a:pPr indent="-307340" lvl="0" marL="457200" rtl="0" algn="l">
              <a:spcBef>
                <a:spcPts val="0"/>
              </a:spcBef>
              <a:spcAft>
                <a:spcPts val="0"/>
              </a:spcAft>
              <a:buSzPct val="100000"/>
              <a:buChar char="●"/>
            </a:pPr>
            <a:r>
              <a:rPr b="1" lang="en" sz="1600"/>
              <a:t>Native geographic region:</a:t>
            </a:r>
            <a:endParaRPr b="1" sz="1600"/>
          </a:p>
          <a:p>
            <a:pPr indent="-307340" lvl="1" marL="914400" rtl="0" algn="l">
              <a:spcBef>
                <a:spcPts val="0"/>
              </a:spcBef>
              <a:spcAft>
                <a:spcPts val="0"/>
              </a:spcAft>
              <a:buSzPct val="100000"/>
              <a:buChar char="○"/>
            </a:pPr>
            <a:r>
              <a:rPr lang="en" sz="1600"/>
              <a:t>In temperate &amp; tropical areas with sufficient rainfall; 20 species occur in California,</a:t>
            </a:r>
            <a:r>
              <a:rPr lang="en" sz="1600"/>
              <a:t> including valley oak, black oak, blue oak, coast live oak, and even an unrelated acorn-producing tree, tanoak (Notholithocarpus). </a:t>
            </a:r>
            <a:endParaRPr sz="1600"/>
          </a:p>
          <a:p>
            <a:pPr indent="-307340" lvl="0" marL="457200" rtl="0" algn="l">
              <a:spcBef>
                <a:spcPts val="0"/>
              </a:spcBef>
              <a:spcAft>
                <a:spcPts val="0"/>
              </a:spcAft>
              <a:buSzPct val="100000"/>
              <a:buChar char="●"/>
            </a:pPr>
            <a:r>
              <a:rPr b="1" lang="en" sz="1600"/>
              <a:t>Grown today:</a:t>
            </a:r>
            <a:endParaRPr b="1" sz="1600"/>
          </a:p>
          <a:p>
            <a:pPr indent="-307340" lvl="1" marL="914400" rtl="0" algn="l">
              <a:spcBef>
                <a:spcPts val="0"/>
              </a:spcBef>
              <a:spcAft>
                <a:spcPts val="0"/>
              </a:spcAft>
              <a:buSzPct val="100000"/>
              <a:buChar char="○"/>
            </a:pPr>
            <a:r>
              <a:rPr lang="en" sz="1600"/>
              <a:t>Wild and restoration plantings across California’s woodlands, savannas, and chaparral ecosystems. Some tribes and land stewards actively cultivate or encourage favored trees and groves.</a:t>
            </a:r>
            <a:endParaRPr sz="1600"/>
          </a:p>
          <a:p>
            <a:pPr indent="-307340" lvl="0" marL="457200" rtl="0" algn="l">
              <a:spcBef>
                <a:spcPts val="0"/>
              </a:spcBef>
              <a:spcAft>
                <a:spcPts val="0"/>
              </a:spcAft>
              <a:buSzPct val="100000"/>
              <a:buChar char="●"/>
            </a:pPr>
            <a:r>
              <a:rPr b="1" lang="en" sz="1600"/>
              <a:t>Human-cultivation:</a:t>
            </a:r>
            <a:endParaRPr b="1" sz="1600"/>
          </a:p>
          <a:p>
            <a:pPr indent="-307340" lvl="1" marL="914400" rtl="0" algn="l">
              <a:spcBef>
                <a:spcPts val="0"/>
              </a:spcBef>
              <a:spcAft>
                <a:spcPts val="0"/>
              </a:spcAft>
              <a:buSzPct val="100000"/>
              <a:buChar char="○"/>
            </a:pPr>
            <a:r>
              <a:rPr lang="en" sz="1600"/>
              <a:t>Indigenous Californians managed oak woodlands with regular low-intensity cultural burns.  How did fire affect acorn production? </a:t>
            </a:r>
            <a:endParaRPr sz="1600"/>
          </a:p>
          <a:p>
            <a:pPr indent="-307340" lvl="1" marL="914400" rtl="0" algn="l">
              <a:spcBef>
                <a:spcPts val="0"/>
              </a:spcBef>
              <a:spcAft>
                <a:spcPts val="0"/>
              </a:spcAft>
              <a:buSzPct val="100000"/>
              <a:buChar char="○"/>
            </a:pPr>
            <a:r>
              <a:rPr lang="en" sz="1600"/>
              <a:t>Valley oaks are one of the largest oaks in the world, and were sometimes dynamited by colonizers to remove them.</a:t>
            </a:r>
            <a:endParaRPr sz="1600"/>
          </a:p>
          <a:p>
            <a:pPr indent="-307340" lvl="0" marL="457200" rtl="0" algn="l">
              <a:spcBef>
                <a:spcPts val="0"/>
              </a:spcBef>
              <a:spcAft>
                <a:spcPts val="0"/>
              </a:spcAft>
              <a:buSzPct val="100000"/>
              <a:buChar char="●"/>
            </a:pPr>
            <a:r>
              <a:rPr b="1" lang="en" sz="1600"/>
              <a:t>Ecological interaction:</a:t>
            </a:r>
            <a:endParaRPr b="1" sz="1600"/>
          </a:p>
          <a:p>
            <a:pPr indent="-307340" lvl="1" marL="914400" rtl="0" algn="l">
              <a:spcBef>
                <a:spcPts val="0"/>
              </a:spcBef>
              <a:spcAft>
                <a:spcPts val="0"/>
              </a:spcAft>
              <a:buSzPct val="100000"/>
              <a:buChar char="○"/>
            </a:pPr>
            <a:r>
              <a:rPr lang="en" sz="1600"/>
              <a:t>Oak trees are often considered keystone species because they support so many other species. They produce tannins, which must be removed before humans and some animals can eat them.  Acorn woodpeckers create granary trees with thousands of stored acorns, influencing local predator and insect communities.</a:t>
            </a:r>
            <a:endParaRPr sz="1600"/>
          </a:p>
        </p:txBody>
      </p:sp>
      <p:pic>
        <p:nvPicPr>
          <p:cNvPr id="89" name="Google Shape;89;p18"/>
          <p:cNvPicPr preferRelativeResize="0"/>
          <p:nvPr/>
        </p:nvPicPr>
        <p:blipFill rotWithShape="1">
          <a:blip r:embed="rId3">
            <a:alphaModFix/>
          </a:blip>
          <a:srcRect b="0" l="0" r="12801" t="0"/>
          <a:stretch/>
        </p:blipFill>
        <p:spPr>
          <a:xfrm>
            <a:off x="6207599" y="157875"/>
            <a:ext cx="2754026" cy="236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Wheat (</a:t>
            </a:r>
            <a:r>
              <a:rPr i="1" lang="en"/>
              <a:t>Triticum aestivum</a:t>
            </a:r>
            <a:r>
              <a:rPr lang="en"/>
              <a:t> and related species)</a:t>
            </a:r>
            <a:endParaRPr/>
          </a:p>
        </p:txBody>
      </p:sp>
      <p:sp>
        <p:nvSpPr>
          <p:cNvPr id="95" name="Google Shape;95;p19"/>
          <p:cNvSpPr txBox="1"/>
          <p:nvPr>
            <p:ph idx="1" type="body"/>
          </p:nvPr>
        </p:nvSpPr>
        <p:spPr>
          <a:xfrm>
            <a:off x="311700" y="1194175"/>
            <a:ext cx="5389500" cy="3416400"/>
          </a:xfrm>
          <a:prstGeom prst="rect">
            <a:avLst/>
          </a:prstGeom>
        </p:spPr>
        <p:txBody>
          <a:bodyPr anchorCtr="0" anchor="t" bIns="91425" lIns="91425" spcFirstLastPara="1" rIns="91425" wrap="square" tIns="91425">
            <a:normAutofit fontScale="77500" lnSpcReduction="20000"/>
          </a:bodyPr>
          <a:lstStyle/>
          <a:p>
            <a:pPr indent="-307340" lvl="0" marL="457200" rtl="0" algn="l">
              <a:spcBef>
                <a:spcPts val="0"/>
              </a:spcBef>
              <a:spcAft>
                <a:spcPts val="0"/>
              </a:spcAft>
              <a:buSzPct val="100000"/>
              <a:buChar char="●"/>
            </a:pPr>
            <a:r>
              <a:rPr b="1" lang="en" sz="1600"/>
              <a:t>Native geographic region:</a:t>
            </a:r>
            <a:endParaRPr b="1" sz="1600"/>
          </a:p>
          <a:p>
            <a:pPr indent="-307340" lvl="1" marL="914400" rtl="0" algn="l">
              <a:spcBef>
                <a:spcPts val="0"/>
              </a:spcBef>
              <a:spcAft>
                <a:spcPts val="0"/>
              </a:spcAft>
              <a:buSzPct val="100000"/>
              <a:buChar char="○"/>
            </a:pPr>
            <a:r>
              <a:rPr lang="en" sz="1600"/>
              <a:t>The Fertile Crescent of the Middle East (modern Iraq, Syria, Turkey), first cultivated ~10,000-12,000 years ago.</a:t>
            </a:r>
            <a:endParaRPr sz="1600"/>
          </a:p>
          <a:p>
            <a:pPr indent="-307340" lvl="0" marL="457200" rtl="0" algn="l">
              <a:spcBef>
                <a:spcPts val="0"/>
              </a:spcBef>
              <a:spcAft>
                <a:spcPts val="0"/>
              </a:spcAft>
              <a:buSzPct val="100000"/>
              <a:buChar char="●"/>
            </a:pPr>
            <a:r>
              <a:rPr b="1" lang="en" sz="1600"/>
              <a:t>Grown today:</a:t>
            </a:r>
            <a:endParaRPr b="1" sz="1600"/>
          </a:p>
          <a:p>
            <a:pPr indent="-307340" lvl="1" marL="914400" rtl="0" algn="l">
              <a:spcBef>
                <a:spcPts val="0"/>
              </a:spcBef>
              <a:spcAft>
                <a:spcPts val="0"/>
              </a:spcAft>
              <a:buSzPct val="100000"/>
              <a:buChar char="○"/>
            </a:pPr>
            <a:r>
              <a:rPr lang="en" sz="1600"/>
              <a:t>Global distribution in temperate climates; major producers include China, India, Russia, the U.S., Canada, and Australia.</a:t>
            </a:r>
            <a:endParaRPr sz="1600"/>
          </a:p>
          <a:p>
            <a:pPr indent="-307340" lvl="0" marL="457200" rtl="0" algn="l">
              <a:spcBef>
                <a:spcPts val="0"/>
              </a:spcBef>
              <a:spcAft>
                <a:spcPts val="0"/>
              </a:spcAft>
              <a:buSzPct val="100000"/>
              <a:buChar char="●"/>
            </a:pPr>
            <a:r>
              <a:rPr b="1" lang="en" sz="1600"/>
              <a:t>Human-cultivation:</a:t>
            </a:r>
            <a:endParaRPr b="1" sz="1600"/>
          </a:p>
          <a:p>
            <a:pPr indent="-307340" lvl="1" marL="914400" rtl="0" algn="l">
              <a:spcBef>
                <a:spcPts val="0"/>
              </a:spcBef>
              <a:spcAft>
                <a:spcPts val="0"/>
              </a:spcAft>
              <a:buSzPct val="100000"/>
              <a:buChar char="○"/>
            </a:pPr>
            <a:r>
              <a:rPr lang="en" sz="1600"/>
              <a:t>Common bread wheat is an allopolyploid—a hybrid of multiple ancestral grasses with multiple sets of chromosomes. This unusual genome made wheat exceptionally adaptable and created the gluten proteins crucial for bread-making.</a:t>
            </a:r>
            <a:endParaRPr sz="1600"/>
          </a:p>
          <a:p>
            <a:pPr indent="-307340" lvl="0" marL="457200" rtl="0" algn="l">
              <a:spcBef>
                <a:spcPts val="0"/>
              </a:spcBef>
              <a:spcAft>
                <a:spcPts val="0"/>
              </a:spcAft>
              <a:buSzPct val="100000"/>
              <a:buChar char="●"/>
            </a:pPr>
            <a:r>
              <a:rPr b="1" lang="en" sz="1600"/>
              <a:t>Ecological interaction:</a:t>
            </a:r>
            <a:endParaRPr b="1" sz="1600"/>
          </a:p>
          <a:p>
            <a:pPr indent="-307340" lvl="1" marL="914400" rtl="0" algn="l">
              <a:spcBef>
                <a:spcPts val="0"/>
              </a:spcBef>
              <a:spcAft>
                <a:spcPts val="0"/>
              </a:spcAft>
              <a:buSzPct val="100000"/>
              <a:buChar char="○"/>
            </a:pPr>
            <a:r>
              <a:rPr lang="en" sz="1600"/>
              <a:t>Wheat engages in a notable mutualism with arbuscular mycorrhizal fungi. The fungi expand the plant’s effective root system and improve phosphorus uptake, while receiving sugars in return.</a:t>
            </a:r>
            <a:endParaRPr sz="1600"/>
          </a:p>
        </p:txBody>
      </p:sp>
      <p:pic>
        <p:nvPicPr>
          <p:cNvPr id="96" name="Google Shape;96;p19"/>
          <p:cNvPicPr preferRelativeResize="0"/>
          <p:nvPr/>
        </p:nvPicPr>
        <p:blipFill rotWithShape="1">
          <a:blip r:embed="rId3">
            <a:alphaModFix/>
          </a:blip>
          <a:srcRect b="0" l="0" r="19159" t="0"/>
          <a:stretch/>
        </p:blipFill>
        <p:spPr>
          <a:xfrm>
            <a:off x="5975650" y="1194175"/>
            <a:ext cx="2930904" cy="24193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Corn (</a:t>
            </a:r>
            <a:r>
              <a:rPr i="1" lang="en"/>
              <a:t>Zea mays</a:t>
            </a:r>
            <a:r>
              <a:rPr lang="en"/>
              <a:t>)</a:t>
            </a:r>
            <a:endParaRPr/>
          </a:p>
        </p:txBody>
      </p:sp>
      <p:sp>
        <p:nvSpPr>
          <p:cNvPr id="102" name="Google Shape;102;p20"/>
          <p:cNvSpPr txBox="1"/>
          <p:nvPr>
            <p:ph idx="1" type="body"/>
          </p:nvPr>
        </p:nvSpPr>
        <p:spPr>
          <a:xfrm>
            <a:off x="311700" y="1194175"/>
            <a:ext cx="5389500" cy="3416400"/>
          </a:xfrm>
          <a:prstGeom prst="rect">
            <a:avLst/>
          </a:prstGeom>
        </p:spPr>
        <p:txBody>
          <a:bodyPr anchorCtr="0" anchor="t" bIns="91425" lIns="91425" spcFirstLastPara="1" rIns="91425" wrap="square" tIns="91425">
            <a:normAutofit fontScale="77500" lnSpcReduction="10000"/>
          </a:bodyPr>
          <a:lstStyle/>
          <a:p>
            <a:pPr indent="-307340" lvl="0" marL="457200" rtl="0" algn="l">
              <a:spcBef>
                <a:spcPts val="0"/>
              </a:spcBef>
              <a:spcAft>
                <a:spcPts val="0"/>
              </a:spcAft>
              <a:buSzPct val="100000"/>
              <a:buChar char="●"/>
            </a:pPr>
            <a:r>
              <a:rPr b="1" lang="en" sz="1600"/>
              <a:t>Native geographic region:</a:t>
            </a:r>
            <a:endParaRPr b="1" sz="1600"/>
          </a:p>
          <a:p>
            <a:pPr indent="-307340" lvl="1" marL="914400" rtl="0" algn="l">
              <a:spcBef>
                <a:spcPts val="0"/>
              </a:spcBef>
              <a:spcAft>
                <a:spcPts val="0"/>
              </a:spcAft>
              <a:buSzPct val="100000"/>
              <a:buChar char="○"/>
            </a:pPr>
            <a:r>
              <a:rPr lang="en" sz="1600"/>
              <a:t>Mesoamerica, especially southern Mexico; domesticated from the wild grass teosinte around 9,000 years ago.</a:t>
            </a:r>
            <a:endParaRPr sz="1600"/>
          </a:p>
          <a:p>
            <a:pPr indent="-307340" lvl="0" marL="457200" rtl="0" algn="l">
              <a:spcBef>
                <a:spcPts val="0"/>
              </a:spcBef>
              <a:spcAft>
                <a:spcPts val="0"/>
              </a:spcAft>
              <a:buSzPct val="100000"/>
              <a:buChar char="●"/>
            </a:pPr>
            <a:r>
              <a:rPr b="1" lang="en" sz="1600"/>
              <a:t>Grown today:</a:t>
            </a:r>
            <a:endParaRPr b="1" sz="1600"/>
          </a:p>
          <a:p>
            <a:pPr indent="-307340" lvl="1" marL="914400" rtl="0" algn="l">
              <a:spcBef>
                <a:spcPts val="0"/>
              </a:spcBef>
              <a:spcAft>
                <a:spcPts val="0"/>
              </a:spcAft>
              <a:buSzPct val="100000"/>
              <a:buChar char="○"/>
            </a:pPr>
            <a:r>
              <a:rPr lang="en" sz="1600"/>
              <a:t>Worldwide in temperate and tropical climates. Major producers include the U.S., China, Brazil, and Argentina.</a:t>
            </a:r>
            <a:endParaRPr sz="1600"/>
          </a:p>
          <a:p>
            <a:pPr indent="-307340" lvl="0" marL="457200" rtl="0" algn="l">
              <a:spcBef>
                <a:spcPts val="0"/>
              </a:spcBef>
              <a:spcAft>
                <a:spcPts val="0"/>
              </a:spcAft>
              <a:buSzPct val="100000"/>
              <a:buChar char="●"/>
            </a:pPr>
            <a:r>
              <a:rPr b="1" lang="en" sz="1600"/>
              <a:t>Human-cultivation:</a:t>
            </a:r>
            <a:endParaRPr b="1" sz="1600"/>
          </a:p>
          <a:p>
            <a:pPr indent="-307340" lvl="1" marL="914400" rtl="0" algn="l">
              <a:spcBef>
                <a:spcPts val="0"/>
              </a:spcBef>
              <a:spcAft>
                <a:spcPts val="0"/>
              </a:spcAft>
              <a:buSzPct val="100000"/>
              <a:buChar char="○"/>
            </a:pPr>
            <a:r>
              <a:rPr lang="en" sz="1600"/>
              <a:t>Rather than shattering off the plant when ripe, corn seeds are tightly bound to the cob, a trait selected by early agriculturalists. </a:t>
            </a:r>
            <a:endParaRPr sz="1600"/>
          </a:p>
          <a:p>
            <a:pPr indent="-307340" lvl="0" marL="457200" rtl="0" algn="l">
              <a:spcBef>
                <a:spcPts val="0"/>
              </a:spcBef>
              <a:spcAft>
                <a:spcPts val="0"/>
              </a:spcAft>
              <a:buSzPct val="100000"/>
              <a:buChar char="●"/>
            </a:pPr>
            <a:r>
              <a:rPr b="1" lang="en" sz="1600"/>
              <a:t>Ecological interactions:</a:t>
            </a:r>
            <a:endParaRPr b="1" sz="1600"/>
          </a:p>
          <a:p>
            <a:pPr indent="-307340" lvl="1" marL="914400" rtl="0" algn="l">
              <a:spcBef>
                <a:spcPts val="0"/>
              </a:spcBef>
              <a:spcAft>
                <a:spcPts val="0"/>
              </a:spcAft>
              <a:buSzPct val="100000"/>
              <a:buChar char="○"/>
            </a:pPr>
            <a:r>
              <a:rPr lang="en" sz="1600"/>
              <a:t>Maize roots release volatile chemicals when attacked by herbivores like corn borers. These volatiles attract parasitic wasps (such as </a:t>
            </a:r>
            <a:r>
              <a:rPr i="1" lang="en" sz="1600"/>
              <a:t>Cotesia</a:t>
            </a:r>
            <a:r>
              <a:rPr lang="en" sz="1600"/>
              <a:t> spp.) that prey on the herbivore—an example of plant signaling recruiting animal “bodyguards.”</a:t>
            </a:r>
            <a:endParaRPr sz="1600"/>
          </a:p>
          <a:p>
            <a:pPr indent="-307340" lvl="1" marL="914400" rtl="0" algn="l">
              <a:spcBef>
                <a:spcPts val="0"/>
              </a:spcBef>
              <a:spcAft>
                <a:spcPts val="0"/>
              </a:spcAft>
              <a:buSzPct val="100000"/>
              <a:buChar char="○"/>
            </a:pPr>
            <a:r>
              <a:rPr lang="en" sz="1600"/>
              <a:t>Corn smut</a:t>
            </a:r>
            <a:endParaRPr sz="1600"/>
          </a:p>
        </p:txBody>
      </p:sp>
      <p:pic>
        <p:nvPicPr>
          <p:cNvPr id="103" name="Google Shape;103;p20"/>
          <p:cNvPicPr preferRelativeResize="0"/>
          <p:nvPr/>
        </p:nvPicPr>
        <p:blipFill rotWithShape="1">
          <a:blip r:embed="rId3">
            <a:alphaModFix/>
          </a:blip>
          <a:srcRect b="0" l="7403" r="3510" t="0"/>
          <a:stretch/>
        </p:blipFill>
        <p:spPr>
          <a:xfrm>
            <a:off x="5791985" y="152400"/>
            <a:ext cx="3241000" cy="24193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rPr>
              <a:t>Matrix </a:t>
            </a:r>
            <a:endParaRPr b="1">
              <a:solidFill>
                <a:schemeClr val="dk1"/>
              </a:solidFill>
            </a:endParaRPr>
          </a:p>
        </p:txBody>
      </p:sp>
      <p:graphicFrame>
        <p:nvGraphicFramePr>
          <p:cNvPr id="109" name="Google Shape;109;p21"/>
          <p:cNvGraphicFramePr/>
          <p:nvPr/>
        </p:nvGraphicFramePr>
        <p:xfrm>
          <a:off x="73147" y="493187"/>
          <a:ext cx="3000000" cy="3000000"/>
        </p:xfrm>
        <a:graphic>
          <a:graphicData uri="http://schemas.openxmlformats.org/drawingml/2006/table">
            <a:tbl>
              <a:tblPr>
                <a:noFill/>
                <a:tableStyleId>{37DB0ABF-2611-4AA2-A78C-9F9BF82DDFF9}</a:tableStyleId>
              </a:tblPr>
              <a:tblGrid>
                <a:gridCol w="990600"/>
                <a:gridCol w="1647825"/>
                <a:gridCol w="1704975"/>
                <a:gridCol w="2428875"/>
                <a:gridCol w="2257425"/>
              </a:tblGrid>
              <a:tr h="371475">
                <a:tc>
                  <a:txBody>
                    <a:bodyPr/>
                    <a:lstStyle/>
                    <a:p>
                      <a:pPr indent="0" lvl="0" marL="0" rtl="0" algn="l">
                        <a:lnSpc>
                          <a:spcPct val="115000"/>
                        </a:lnSpc>
                        <a:spcBef>
                          <a:spcPts val="0"/>
                        </a:spcBef>
                        <a:spcAft>
                          <a:spcPts val="0"/>
                        </a:spcAft>
                        <a:buNone/>
                      </a:pPr>
                      <a:r>
                        <a:rPr b="1" lang="en" sz="900"/>
                        <a:t>Crop</a:t>
                      </a:r>
                      <a:endParaRPr b="1" sz="900"/>
                    </a:p>
                  </a:txBody>
                  <a:tcPr marT="91425" marB="91425" marR="91425" marL="91425"/>
                </a:tc>
                <a:tc>
                  <a:txBody>
                    <a:bodyPr/>
                    <a:lstStyle/>
                    <a:p>
                      <a:pPr indent="0" lvl="0" marL="0" rtl="0" algn="l">
                        <a:lnSpc>
                          <a:spcPct val="115000"/>
                        </a:lnSpc>
                        <a:spcBef>
                          <a:spcPts val="0"/>
                        </a:spcBef>
                        <a:spcAft>
                          <a:spcPts val="0"/>
                        </a:spcAft>
                        <a:buNone/>
                      </a:pPr>
                      <a:r>
                        <a:rPr b="1" lang="en" sz="900"/>
                        <a:t>Native Geographic Region</a:t>
                      </a:r>
                      <a:endParaRPr b="1" sz="900"/>
                    </a:p>
                  </a:txBody>
                  <a:tcPr marT="91425" marB="91425" marR="91425" marL="91425"/>
                </a:tc>
                <a:tc>
                  <a:txBody>
                    <a:bodyPr/>
                    <a:lstStyle/>
                    <a:p>
                      <a:pPr indent="0" lvl="0" marL="0" rtl="0" algn="l">
                        <a:lnSpc>
                          <a:spcPct val="115000"/>
                        </a:lnSpc>
                        <a:spcBef>
                          <a:spcPts val="0"/>
                        </a:spcBef>
                        <a:spcAft>
                          <a:spcPts val="0"/>
                        </a:spcAft>
                        <a:buNone/>
                      </a:pPr>
                      <a:r>
                        <a:rPr b="1" lang="en" sz="900"/>
                        <a:t>Where Grown Today</a:t>
                      </a:r>
                      <a:endParaRPr b="1" sz="900"/>
                    </a:p>
                  </a:txBody>
                  <a:tcPr marT="91425" marB="91425" marR="91425" marL="91425"/>
                </a:tc>
                <a:tc>
                  <a:txBody>
                    <a:bodyPr/>
                    <a:lstStyle/>
                    <a:p>
                      <a:pPr indent="0" lvl="0" marL="0" rtl="0" algn="l">
                        <a:lnSpc>
                          <a:spcPct val="115000"/>
                        </a:lnSpc>
                        <a:spcBef>
                          <a:spcPts val="0"/>
                        </a:spcBef>
                        <a:spcAft>
                          <a:spcPts val="0"/>
                        </a:spcAft>
                        <a:buNone/>
                      </a:pPr>
                      <a:r>
                        <a:rPr b="1" lang="en" sz="900"/>
                        <a:t>Human Cultivation Note</a:t>
                      </a:r>
                      <a:endParaRPr b="1" sz="900"/>
                    </a:p>
                  </a:txBody>
                  <a:tcPr marT="91425" marB="91425" marR="91425" marL="91425"/>
                </a:tc>
                <a:tc>
                  <a:txBody>
                    <a:bodyPr/>
                    <a:lstStyle/>
                    <a:p>
                      <a:pPr indent="0" lvl="0" marL="0" rtl="0" algn="l">
                        <a:lnSpc>
                          <a:spcPct val="115000"/>
                        </a:lnSpc>
                        <a:spcBef>
                          <a:spcPts val="0"/>
                        </a:spcBef>
                        <a:spcAft>
                          <a:spcPts val="0"/>
                        </a:spcAft>
                        <a:buNone/>
                      </a:pPr>
                      <a:r>
                        <a:rPr b="1" lang="en" sz="900"/>
                        <a:t>Ecological Interaction</a:t>
                      </a:r>
                      <a:endParaRPr b="1" sz="900"/>
                    </a:p>
                  </a:txBody>
                  <a:tcPr marT="91425" marB="91425" marR="91425" marL="91425"/>
                </a:tc>
              </a:tr>
              <a:tr h="552450">
                <a:tc>
                  <a:txBody>
                    <a:bodyPr/>
                    <a:lstStyle/>
                    <a:p>
                      <a:pPr indent="0" lvl="0" marL="0" rtl="0" algn="l">
                        <a:spcBef>
                          <a:spcPts val="0"/>
                        </a:spcBef>
                        <a:spcAft>
                          <a:spcPts val="0"/>
                        </a:spcAft>
                        <a:buNone/>
                      </a:pPr>
                      <a:r>
                        <a:rPr b="1" lang="en" sz="900"/>
                        <a:t>Potatoes</a:t>
                      </a:r>
                      <a:endParaRPr b="1" sz="900"/>
                    </a:p>
                  </a:txBody>
                  <a:tcPr marT="91425" marB="91425" marR="91425" marL="91425"/>
                </a:tc>
                <a:tc>
                  <a:txBody>
                    <a:bodyPr/>
                    <a:lstStyle/>
                    <a:p>
                      <a:pPr indent="0" lvl="0" marL="0" rtl="0" algn="l">
                        <a:spcBef>
                          <a:spcPts val="0"/>
                        </a:spcBef>
                        <a:spcAft>
                          <a:spcPts val="0"/>
                        </a:spcAft>
                        <a:buNone/>
                      </a:pPr>
                      <a:r>
                        <a:rPr lang="en" sz="1200"/>
                        <a:t>Andes of Peru &amp; Bolivia</a:t>
                      </a:r>
                      <a:endParaRPr sz="1200"/>
                    </a:p>
                  </a:txBody>
                  <a:tcPr marT="91425" marB="91425" marR="91425" marL="91425"/>
                </a:tc>
                <a:tc>
                  <a:txBody>
                    <a:bodyPr/>
                    <a:lstStyle/>
                    <a:p>
                      <a:pPr indent="0" lvl="0" marL="0" rtl="0" algn="l">
                        <a:spcBef>
                          <a:spcPts val="0"/>
                        </a:spcBef>
                        <a:spcAft>
                          <a:spcPts val="0"/>
                        </a:spcAft>
                        <a:buNone/>
                      </a:pPr>
                      <a:r>
                        <a:rPr lang="en" sz="1200"/>
                        <a:t>Temperate regions worldwide; major in China, India, Russia, U.S.</a:t>
                      </a:r>
                      <a:endParaRPr sz="1200"/>
                    </a:p>
                  </a:txBody>
                  <a:tcPr marT="91425" marB="91425" marR="91425" marL="91425"/>
                </a:tc>
                <a:tc>
                  <a:txBody>
                    <a:bodyPr/>
                    <a:lstStyle/>
                    <a:p>
                      <a:pPr indent="0" lvl="0" marL="0" rtl="0" algn="l">
                        <a:spcBef>
                          <a:spcPts val="0"/>
                        </a:spcBef>
                        <a:spcAft>
                          <a:spcPts val="0"/>
                        </a:spcAft>
                        <a:buNone/>
                      </a:pPr>
                      <a:r>
                        <a:rPr lang="en" sz="1200"/>
                        <a:t>Andean farmers traditionally freeze-dry potatoes into </a:t>
                      </a:r>
                      <a:r>
                        <a:rPr i="1" lang="en" sz="1200"/>
                        <a:t>chuño</a:t>
                      </a:r>
                      <a:r>
                        <a:rPr lang="en" sz="1200"/>
                        <a:t> for long-term storage.</a:t>
                      </a:r>
                      <a:endParaRPr sz="1200"/>
                    </a:p>
                  </a:txBody>
                  <a:tcPr marT="91425" marB="91425" marR="91425" marL="91425"/>
                </a:tc>
                <a:tc>
                  <a:txBody>
                    <a:bodyPr/>
                    <a:lstStyle/>
                    <a:p>
                      <a:pPr indent="0" lvl="0" marL="0" rtl="0" algn="l">
                        <a:spcBef>
                          <a:spcPts val="0"/>
                        </a:spcBef>
                        <a:spcAft>
                          <a:spcPts val="0"/>
                        </a:spcAft>
                        <a:buNone/>
                      </a:pPr>
                      <a:r>
                        <a:rPr lang="en" sz="1200"/>
                        <a:t>Wild relatives and pests shaped potato chemical defenses (glycoalkaloids).</a:t>
                      </a:r>
                      <a:endParaRPr sz="1200"/>
                    </a:p>
                  </a:txBody>
                  <a:tcPr marT="91425" marB="91425" marR="91425" marL="91425"/>
                </a:tc>
              </a:tr>
              <a:tr h="552450">
                <a:tc>
                  <a:txBody>
                    <a:bodyPr/>
                    <a:lstStyle/>
                    <a:p>
                      <a:pPr indent="0" lvl="0" marL="0" rtl="0" algn="l">
                        <a:spcBef>
                          <a:spcPts val="0"/>
                        </a:spcBef>
                        <a:spcAft>
                          <a:spcPts val="0"/>
                        </a:spcAft>
                        <a:buNone/>
                      </a:pPr>
                      <a:r>
                        <a:rPr b="1" lang="en" sz="900"/>
                        <a:t>Corn (Maize)</a:t>
                      </a:r>
                      <a:endParaRPr b="1" sz="900"/>
                    </a:p>
                  </a:txBody>
                  <a:tcPr marT="91425" marB="91425" marR="91425" marL="91425"/>
                </a:tc>
                <a:tc>
                  <a:txBody>
                    <a:bodyPr/>
                    <a:lstStyle/>
                    <a:p>
                      <a:pPr indent="0" lvl="0" marL="0" rtl="0" algn="l">
                        <a:spcBef>
                          <a:spcPts val="0"/>
                        </a:spcBef>
                        <a:spcAft>
                          <a:spcPts val="0"/>
                        </a:spcAft>
                        <a:buNone/>
                      </a:pPr>
                      <a:r>
                        <a:rPr lang="en" sz="1200"/>
                        <a:t>Mesoamerica (southern Mexico)</a:t>
                      </a:r>
                      <a:endParaRPr sz="1200"/>
                    </a:p>
                  </a:txBody>
                  <a:tcPr marT="91425" marB="91425" marR="91425" marL="91425"/>
                </a:tc>
                <a:tc>
                  <a:txBody>
                    <a:bodyPr/>
                    <a:lstStyle/>
                    <a:p>
                      <a:pPr indent="0" lvl="0" marL="0" rtl="0" algn="l">
                        <a:spcBef>
                          <a:spcPts val="0"/>
                        </a:spcBef>
                        <a:spcAft>
                          <a:spcPts val="0"/>
                        </a:spcAft>
                        <a:buNone/>
                      </a:pPr>
                      <a:r>
                        <a:rPr lang="en" sz="1200"/>
                        <a:t>Worldwide in temperate &amp; tropical zones; major in U.S., China, Brazil</a:t>
                      </a:r>
                      <a:endParaRPr sz="1200"/>
                    </a:p>
                  </a:txBody>
                  <a:tcPr marT="91425" marB="91425" marR="91425" marL="91425"/>
                </a:tc>
                <a:tc>
                  <a:txBody>
                    <a:bodyPr/>
                    <a:lstStyle/>
                    <a:p>
                      <a:pPr indent="0" lvl="0" marL="0" rtl="0" algn="l">
                        <a:spcBef>
                          <a:spcPts val="0"/>
                        </a:spcBef>
                        <a:spcAft>
                          <a:spcPts val="0"/>
                        </a:spcAft>
                        <a:buNone/>
                      </a:pPr>
                      <a:r>
                        <a:rPr lang="en" sz="1200"/>
                        <a:t>Domestication made kernels unable to disperse naturally—maize depends entirely on humans to propagate.</a:t>
                      </a:r>
                      <a:endParaRPr sz="1200"/>
                    </a:p>
                  </a:txBody>
                  <a:tcPr marT="91425" marB="91425" marR="91425" marL="91425"/>
                </a:tc>
                <a:tc>
                  <a:txBody>
                    <a:bodyPr/>
                    <a:lstStyle/>
                    <a:p>
                      <a:pPr indent="0" lvl="0" marL="0" rtl="0" algn="l">
                        <a:spcBef>
                          <a:spcPts val="0"/>
                        </a:spcBef>
                        <a:spcAft>
                          <a:spcPts val="0"/>
                        </a:spcAft>
                        <a:buNone/>
                      </a:pPr>
                      <a:r>
                        <a:rPr lang="en" sz="1200"/>
                        <a:t>Attacked roots release volatiles that attract parasitic wasps to kill herbivores.</a:t>
                      </a:r>
                      <a:endParaRPr sz="1200"/>
                    </a:p>
                  </a:txBody>
                  <a:tcPr marT="91425" marB="91425" marR="91425" marL="91425"/>
                </a:tc>
              </a:tr>
              <a:tr h="552450">
                <a:tc>
                  <a:txBody>
                    <a:bodyPr/>
                    <a:lstStyle/>
                    <a:p>
                      <a:pPr indent="0" lvl="0" marL="0" rtl="0" algn="l">
                        <a:spcBef>
                          <a:spcPts val="0"/>
                        </a:spcBef>
                        <a:spcAft>
                          <a:spcPts val="0"/>
                        </a:spcAft>
                        <a:buNone/>
                      </a:pPr>
                      <a:r>
                        <a:rPr b="1" lang="en" sz="900"/>
                        <a:t>Wheat</a:t>
                      </a:r>
                      <a:endParaRPr b="1" sz="900"/>
                    </a:p>
                  </a:txBody>
                  <a:tcPr marT="91425" marB="91425" marR="91425" marL="91425"/>
                </a:tc>
                <a:tc>
                  <a:txBody>
                    <a:bodyPr/>
                    <a:lstStyle/>
                    <a:p>
                      <a:pPr indent="0" lvl="0" marL="0" rtl="0" algn="l">
                        <a:spcBef>
                          <a:spcPts val="0"/>
                        </a:spcBef>
                        <a:spcAft>
                          <a:spcPts val="0"/>
                        </a:spcAft>
                        <a:buNone/>
                      </a:pPr>
                      <a:r>
                        <a:rPr lang="en" sz="1200"/>
                        <a:t>Fertile Crescent (Middle East)</a:t>
                      </a:r>
                      <a:endParaRPr sz="1200"/>
                    </a:p>
                  </a:txBody>
                  <a:tcPr marT="91425" marB="91425" marR="91425" marL="91425"/>
                </a:tc>
                <a:tc>
                  <a:txBody>
                    <a:bodyPr/>
                    <a:lstStyle/>
                    <a:p>
                      <a:pPr indent="0" lvl="0" marL="0" rtl="0" algn="l">
                        <a:spcBef>
                          <a:spcPts val="0"/>
                        </a:spcBef>
                        <a:spcAft>
                          <a:spcPts val="0"/>
                        </a:spcAft>
                        <a:buNone/>
                      </a:pPr>
                      <a:r>
                        <a:rPr lang="en" sz="1200"/>
                        <a:t>Global temperate regions; China, India, Russia, U.S., Canada</a:t>
                      </a:r>
                      <a:endParaRPr sz="1200"/>
                    </a:p>
                  </a:txBody>
                  <a:tcPr marT="91425" marB="91425" marR="91425" marL="91425"/>
                </a:tc>
                <a:tc>
                  <a:txBody>
                    <a:bodyPr/>
                    <a:lstStyle/>
                    <a:p>
                      <a:pPr indent="0" lvl="0" marL="0" rtl="0" algn="l">
                        <a:spcBef>
                          <a:spcPts val="0"/>
                        </a:spcBef>
                        <a:spcAft>
                          <a:spcPts val="0"/>
                        </a:spcAft>
                        <a:buNone/>
                      </a:pPr>
                      <a:r>
                        <a:rPr lang="en" sz="1200"/>
                        <a:t>Bread wheat is an allopolyploid, giving it adaptability and gluten properties.</a:t>
                      </a:r>
                      <a:endParaRPr sz="1200"/>
                    </a:p>
                  </a:txBody>
                  <a:tcPr marT="91425" marB="91425" marR="91425" marL="91425"/>
                </a:tc>
                <a:tc>
                  <a:txBody>
                    <a:bodyPr/>
                    <a:lstStyle/>
                    <a:p>
                      <a:pPr indent="0" lvl="0" marL="0" rtl="0" algn="l">
                        <a:spcBef>
                          <a:spcPts val="0"/>
                        </a:spcBef>
                        <a:spcAft>
                          <a:spcPts val="0"/>
                        </a:spcAft>
                        <a:buNone/>
                      </a:pPr>
                      <a:r>
                        <a:rPr lang="en" sz="1200"/>
                        <a:t>Forms mutualisms with arbuscular mycorrhizal fungi for nutrient exchange.</a:t>
                      </a:r>
                      <a:endParaRPr sz="1200"/>
                    </a:p>
                  </a:txBody>
                  <a:tcPr marT="91425" marB="91425" marR="91425" marL="91425"/>
                </a:tc>
              </a:tr>
              <a:tr h="552450">
                <a:tc>
                  <a:txBody>
                    <a:bodyPr/>
                    <a:lstStyle/>
                    <a:p>
                      <a:pPr indent="0" lvl="0" marL="0" rtl="0" algn="l">
                        <a:spcBef>
                          <a:spcPts val="0"/>
                        </a:spcBef>
                        <a:spcAft>
                          <a:spcPts val="0"/>
                        </a:spcAft>
                        <a:buNone/>
                      </a:pPr>
                      <a:r>
                        <a:rPr b="1" lang="en" sz="900"/>
                        <a:t>Rice</a:t>
                      </a:r>
                      <a:endParaRPr b="1" sz="900"/>
                    </a:p>
                  </a:txBody>
                  <a:tcPr marT="91425" marB="91425" marR="91425" marL="91425"/>
                </a:tc>
                <a:tc>
                  <a:txBody>
                    <a:bodyPr/>
                    <a:lstStyle/>
                    <a:p>
                      <a:pPr indent="0" lvl="0" marL="0" rtl="0" algn="l">
                        <a:spcBef>
                          <a:spcPts val="0"/>
                        </a:spcBef>
                        <a:spcAft>
                          <a:spcPts val="0"/>
                        </a:spcAft>
                        <a:buNone/>
                      </a:pPr>
                      <a:r>
                        <a:rPr lang="en" sz="1200"/>
                        <a:t>Yangtze River Valley (China) and West Africa</a:t>
                      </a:r>
                      <a:endParaRPr sz="1200"/>
                    </a:p>
                  </a:txBody>
                  <a:tcPr marT="91425" marB="91425" marR="91425" marL="91425"/>
                </a:tc>
                <a:tc>
                  <a:txBody>
                    <a:bodyPr/>
                    <a:lstStyle/>
                    <a:p>
                      <a:pPr indent="0" lvl="0" marL="0" rtl="0" algn="l">
                        <a:spcBef>
                          <a:spcPts val="0"/>
                        </a:spcBef>
                        <a:spcAft>
                          <a:spcPts val="0"/>
                        </a:spcAft>
                        <a:buNone/>
                      </a:pPr>
                      <a:r>
                        <a:rPr lang="en" sz="1200"/>
                        <a:t>Widespread in tropical &amp; subtropical regions; Asia especially</a:t>
                      </a:r>
                      <a:endParaRPr sz="1200"/>
                    </a:p>
                  </a:txBody>
                  <a:tcPr marT="91425" marB="91425" marR="91425" marL="91425"/>
                </a:tc>
                <a:tc>
                  <a:txBody>
                    <a:bodyPr/>
                    <a:lstStyle/>
                    <a:p>
                      <a:pPr indent="0" lvl="0" marL="0" rtl="0" algn="l">
                        <a:spcBef>
                          <a:spcPts val="0"/>
                        </a:spcBef>
                        <a:spcAft>
                          <a:spcPts val="0"/>
                        </a:spcAft>
                        <a:buNone/>
                      </a:pPr>
                      <a:r>
                        <a:rPr lang="en" sz="1200"/>
                        <a:t>Flooded paddy cultivation suppresses weeds and favors rice’s aerenchyma adaptation.</a:t>
                      </a:r>
                      <a:endParaRPr sz="1200"/>
                    </a:p>
                  </a:txBody>
                  <a:tcPr marT="91425" marB="91425" marR="91425" marL="91425"/>
                </a:tc>
                <a:tc>
                  <a:txBody>
                    <a:bodyPr/>
                    <a:lstStyle/>
                    <a:p>
                      <a:pPr indent="0" lvl="0" marL="0" rtl="0" algn="l">
                        <a:spcBef>
                          <a:spcPts val="0"/>
                        </a:spcBef>
                        <a:spcAft>
                          <a:spcPts val="0"/>
                        </a:spcAft>
                        <a:buNone/>
                      </a:pPr>
                      <a:r>
                        <a:rPr lang="en" sz="1200"/>
                        <a:t>Traditional paddy systems often include fish that provide pest control and fertilization.</a:t>
                      </a:r>
                      <a:endParaRPr sz="1200"/>
                    </a:p>
                  </a:txBody>
                  <a:tcPr marT="91425" marB="91425" marR="91425" marL="91425"/>
                </a:tc>
              </a:tr>
              <a:tr h="552450">
                <a:tc>
                  <a:txBody>
                    <a:bodyPr/>
                    <a:lstStyle/>
                    <a:p>
                      <a:pPr indent="0" lvl="0" marL="0" rtl="0" algn="l">
                        <a:spcBef>
                          <a:spcPts val="0"/>
                        </a:spcBef>
                        <a:spcAft>
                          <a:spcPts val="0"/>
                        </a:spcAft>
                        <a:buNone/>
                      </a:pPr>
                      <a:r>
                        <a:rPr b="1" lang="en" sz="900"/>
                        <a:t>Acorns (California Oaks)</a:t>
                      </a:r>
                      <a:endParaRPr b="1" sz="900"/>
                    </a:p>
                  </a:txBody>
                  <a:tcPr marT="91425" marB="91425" marR="91425" marL="91425"/>
                </a:tc>
                <a:tc>
                  <a:txBody>
                    <a:bodyPr/>
                    <a:lstStyle/>
                    <a:p>
                      <a:pPr indent="0" lvl="0" marL="0" rtl="0" algn="l">
                        <a:spcBef>
                          <a:spcPts val="0"/>
                        </a:spcBef>
                        <a:spcAft>
                          <a:spcPts val="0"/>
                        </a:spcAft>
                        <a:buNone/>
                      </a:pPr>
                      <a:r>
                        <a:rPr lang="en" sz="1200"/>
                        <a:t>California Floristic Province</a:t>
                      </a:r>
                      <a:endParaRPr sz="1200"/>
                    </a:p>
                  </a:txBody>
                  <a:tcPr marT="91425" marB="91425" marR="91425" marL="91425"/>
                </a:tc>
                <a:tc>
                  <a:txBody>
                    <a:bodyPr/>
                    <a:lstStyle/>
                    <a:p>
                      <a:pPr indent="0" lvl="0" marL="0" rtl="0" algn="l">
                        <a:spcBef>
                          <a:spcPts val="0"/>
                        </a:spcBef>
                        <a:spcAft>
                          <a:spcPts val="0"/>
                        </a:spcAft>
                        <a:buNone/>
                      </a:pPr>
                      <a:r>
                        <a:rPr lang="en" sz="1200"/>
                        <a:t>Native woodlands &amp; restoration sites across California</a:t>
                      </a:r>
                      <a:endParaRPr sz="1200"/>
                    </a:p>
                  </a:txBody>
                  <a:tcPr marT="91425" marB="91425" marR="91425" marL="91425"/>
                </a:tc>
                <a:tc>
                  <a:txBody>
                    <a:bodyPr/>
                    <a:lstStyle/>
                    <a:p>
                      <a:pPr indent="0" lvl="0" marL="0" rtl="0" algn="l">
                        <a:spcBef>
                          <a:spcPts val="0"/>
                        </a:spcBef>
                        <a:spcAft>
                          <a:spcPts val="0"/>
                        </a:spcAft>
                        <a:buNone/>
                      </a:pPr>
                      <a:r>
                        <a:rPr lang="en" sz="1200"/>
                        <a:t>Indigenous cultural burning enhances acorn yield and reduces pests.</a:t>
                      </a:r>
                      <a:endParaRPr sz="1200"/>
                    </a:p>
                  </a:txBody>
                  <a:tcPr marT="91425" marB="91425" marR="91425" marL="91425"/>
                </a:tc>
                <a:tc>
                  <a:txBody>
                    <a:bodyPr/>
                    <a:lstStyle/>
                    <a:p>
                      <a:pPr indent="0" lvl="0" marL="0" rtl="0" algn="l">
                        <a:spcBef>
                          <a:spcPts val="0"/>
                        </a:spcBef>
                        <a:spcAft>
                          <a:spcPts val="0"/>
                        </a:spcAft>
                        <a:buNone/>
                      </a:pPr>
                      <a:r>
                        <a:rPr lang="en" sz="1200"/>
                        <a:t>Scrub jays and acorn woodpeckers disperse and store acorns, influencing oak regeneration.</a:t>
                      </a:r>
                      <a:endParaRPr sz="1200"/>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