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Cabin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Cabin-bold.fntdata"/><Relationship Id="rId14" Type="http://schemas.openxmlformats.org/officeDocument/2006/relationships/font" Target="fonts/Cabin-regular.fntdata"/><Relationship Id="rId17" Type="http://schemas.openxmlformats.org/officeDocument/2006/relationships/font" Target="fonts/Cabin-boldItalic.fntdata"/><Relationship Id="rId16" Type="http://schemas.openxmlformats.org/officeDocument/2006/relationships/font" Target="fonts/Cabin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f4480ba0f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f4480ba0f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ad3a268e1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ad3a268e1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ad3a268e14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ad3a268e14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ad3a268e14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ad3a268e14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ad3a268e14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ad3a268e14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ad3a268e14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ad3a268e14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ad3b37c5d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ad3b37c5d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42942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>
                <a:latin typeface="Cabin"/>
                <a:ea typeface="Cabin"/>
                <a:cs typeface="Cabin"/>
                <a:sym typeface="Cabin"/>
              </a:rPr>
              <a:t>“How have people all over the world practiced chemistry throughout history, and what does that mean for how we define science today?”</a:t>
            </a:r>
            <a:endParaRPr sz="2600"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>
                <a:latin typeface="Cabin"/>
                <a:ea typeface="Cabin"/>
                <a:cs typeface="Cabin"/>
                <a:sym typeface="Cabin"/>
              </a:rPr>
              <a:t>“Where do you see science in your culture and/or at home?”</a:t>
            </a:r>
            <a:endParaRPr sz="6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>
                <a:latin typeface="Cabin"/>
                <a:ea typeface="Cabin"/>
                <a:cs typeface="Cabin"/>
                <a:sym typeface="Cabin"/>
              </a:rPr>
              <a:t>Please address the following in your small groups:</a:t>
            </a:r>
            <a:endParaRPr sz="1600"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134375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bin"/>
              <a:buChar char="●"/>
            </a:pPr>
            <a:r>
              <a:rPr lang="en" sz="16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What was your example?</a:t>
            </a:r>
            <a:br>
              <a:rPr lang="en" sz="16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</a:br>
            <a:endParaRPr sz="16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bin"/>
              <a:buChar char="●"/>
            </a:pPr>
            <a:r>
              <a:rPr lang="en" sz="16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What kind of chemistry is happening?</a:t>
            </a:r>
            <a:br>
              <a:rPr lang="en" sz="16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</a:br>
            <a:endParaRPr sz="16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bin"/>
              <a:buChar char="●"/>
            </a:pPr>
            <a:r>
              <a:rPr lang="en" sz="16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What does this story tell us about how knowledge develops?</a:t>
            </a:r>
            <a:endParaRPr sz="16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bin"/>
              <a:buChar char="●"/>
            </a:pPr>
            <a:r>
              <a:rPr lang="en" sz="16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Discussion Prompts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Coffee Extraction</a:t>
            </a:r>
            <a:endParaRPr/>
          </a:p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Alcohol</a:t>
            </a:r>
            <a:r>
              <a:rPr lang="en"/>
              <a:t> Fermentation</a:t>
            </a:r>
            <a:endParaRPr/>
          </a:p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Color Television</a:t>
            </a:r>
            <a:endParaRPr/>
          </a:p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/>
              <a:t>Nixtamalization</a:t>
            </a:r>
            <a:endParaRPr sz="3500"/>
          </a:p>
        </p:txBody>
      </p:sp>
      <p:sp>
        <p:nvSpPr>
          <p:cNvPr id="84" name="Google Shape;84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10312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>
                <a:latin typeface="Cabin"/>
                <a:ea typeface="Cabin"/>
                <a:cs typeface="Cabin"/>
                <a:sym typeface="Cabin"/>
              </a:rPr>
              <a:t>Nước Mắm</a:t>
            </a:r>
            <a:r>
              <a:rPr b="1" lang="en" sz="2500"/>
              <a:t> – Fermented Fish Sauce</a:t>
            </a:r>
            <a:endParaRPr sz="2500"/>
          </a:p>
        </p:txBody>
      </p:sp>
      <p:sp>
        <p:nvSpPr>
          <p:cNvPr id="90" name="Google Shape;90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1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Chemistry is a global, communal, problem-solving, ever-changing endeavor. It is normal people figuring things out.  Every culture has contributed to the knowledge we study today.”</a:t>
            </a:r>
            <a:endParaRPr sz="27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